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308" r:id="rId4"/>
    <p:sldId id="279" r:id="rId5"/>
    <p:sldId id="282" r:id="rId6"/>
    <p:sldId id="281" r:id="rId7"/>
    <p:sldId id="270" r:id="rId8"/>
    <p:sldId id="283" r:id="rId9"/>
    <p:sldId id="284" r:id="rId10"/>
    <p:sldId id="286" r:id="rId11"/>
    <p:sldId id="280" r:id="rId12"/>
    <p:sldId id="278" r:id="rId13"/>
    <p:sldId id="261" r:id="rId14"/>
    <p:sldId id="271" r:id="rId15"/>
    <p:sldId id="287" r:id="rId16"/>
    <p:sldId id="288" r:id="rId17"/>
    <p:sldId id="289" r:id="rId18"/>
    <p:sldId id="290" r:id="rId19"/>
    <p:sldId id="262" r:id="rId20"/>
    <p:sldId id="263" r:id="rId21"/>
    <p:sldId id="269" r:id="rId22"/>
    <p:sldId id="264" r:id="rId23"/>
    <p:sldId id="273" r:id="rId24"/>
    <p:sldId id="294" r:id="rId25"/>
    <p:sldId id="295" r:id="rId26"/>
    <p:sldId id="300" r:id="rId27"/>
    <p:sldId id="297" r:id="rId28"/>
    <p:sldId id="302" r:id="rId29"/>
    <p:sldId id="320" r:id="rId30"/>
    <p:sldId id="316" r:id="rId31"/>
    <p:sldId id="317" r:id="rId32"/>
    <p:sldId id="318" r:id="rId33"/>
    <p:sldId id="304" r:id="rId34"/>
    <p:sldId id="307" r:id="rId35"/>
    <p:sldId id="266" r:id="rId36"/>
    <p:sldId id="305" r:id="rId37"/>
    <p:sldId id="306" r:id="rId38"/>
    <p:sldId id="267" r:id="rId39"/>
    <p:sldId id="291" r:id="rId40"/>
    <p:sldId id="309" r:id="rId41"/>
    <p:sldId id="314" r:id="rId42"/>
    <p:sldId id="313" r:id="rId43"/>
    <p:sldId id="292" r:id="rId44"/>
    <p:sldId id="310" r:id="rId45"/>
    <p:sldId id="312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03" autoAdjust="0"/>
    <p:restoredTop sz="82348" autoAdjust="0"/>
  </p:normalViewPr>
  <p:slideViewPr>
    <p:cSldViewPr snapToGrid="0">
      <p:cViewPr varScale="1">
        <p:scale>
          <a:sx n="96" d="100"/>
          <a:sy n="96" d="100"/>
        </p:scale>
        <p:origin x="117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139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5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887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341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6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347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719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161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612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251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557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E6183-8C71-4F75-B874-74E192204623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276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화면 정의서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54662"/>
              </p:ext>
            </p:extLst>
          </p:nvPr>
        </p:nvGraphicFramePr>
        <p:xfrm>
          <a:off x="1615440" y="4201319"/>
          <a:ext cx="9410700" cy="1158240"/>
        </p:xfrm>
        <a:graphic>
          <a:graphicData uri="http://schemas.openxmlformats.org/drawingml/2006/table">
            <a:tbl>
              <a:tblPr/>
              <a:tblGrid>
                <a:gridCol w="2352675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352675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2352675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  <a:gridCol w="2352675">
                  <a:extLst>
                    <a:ext uri="{9D8B030D-6E8A-4147-A177-3AD203B41FA5}">
                      <a16:colId xmlns:a16="http://schemas.microsoft.com/office/drawing/2014/main" val="30974802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effectLst/>
                        </a:rPr>
                        <a:t>version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effectLst/>
                        </a:rPr>
                        <a:t>작성자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effectLst/>
                        </a:rPr>
                        <a:t>날짜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0.1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신민호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최초 작성</a:t>
                      </a:r>
                      <a:r>
                        <a:rPr lang="en-US" altLang="ko-KR" sz="1400" dirty="0">
                          <a:effectLst/>
                        </a:rPr>
                        <a:t>. </a:t>
                      </a:r>
                      <a:r>
                        <a:rPr lang="ko-KR" altLang="en-US" sz="1400" dirty="0">
                          <a:effectLst/>
                        </a:rPr>
                        <a:t>각종 문제들이 적혀 있다</a:t>
                      </a:r>
                      <a:r>
                        <a:rPr lang="en-US" altLang="ko-KR" sz="14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2021.03.16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0.5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신민호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피드백 받고</a:t>
                      </a:r>
                      <a:r>
                        <a:rPr lang="ko-KR" altLang="en-US" sz="1400" baseline="0" dirty="0" smtClean="0">
                          <a:effectLst/>
                        </a:rPr>
                        <a:t> 파이리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2021.03.17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5098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836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200505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핀 번호 생성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UI-A-1115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회원가입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762484"/>
              </p:ext>
            </p:extLst>
          </p:nvPr>
        </p:nvGraphicFramePr>
        <p:xfrm>
          <a:off x="8113394" y="1837293"/>
          <a:ext cx="3590926" cy="389499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5991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핀 번호 입력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baseline="0" dirty="0" smtClean="0"/>
                        <a:t>숫자만 입력 가능</a:t>
                      </a:r>
                      <a:endParaRPr lang="en-US" altLang="ko-KR" sz="120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baseline="0" dirty="0" smtClean="0"/>
                        <a:t>타입이 숫자가 아닐 경우  </a:t>
                      </a:r>
                      <a:r>
                        <a:rPr lang="en-US" altLang="ko-KR" sz="1200" baseline="0" dirty="0" smtClean="0"/>
                        <a:t>“</a:t>
                      </a:r>
                      <a:r>
                        <a:rPr lang="ko-KR" altLang="en-US" sz="1200" baseline="0" dirty="0" smtClean="0"/>
                        <a:t>숫자를 입력하세요</a:t>
                      </a:r>
                      <a:r>
                        <a:rPr lang="en-US" altLang="ko-KR" sz="1200" baseline="0" dirty="0" smtClean="0"/>
                        <a:t>” </a:t>
                      </a:r>
                      <a:r>
                        <a:rPr lang="ko-KR" altLang="en-US" sz="1200" baseline="0" dirty="0" smtClean="0"/>
                        <a:t>메시지를 </a:t>
                      </a:r>
                      <a:r>
                        <a:rPr lang="ko-KR" altLang="en-US" sz="1200" baseline="0" dirty="0" err="1" smtClean="0"/>
                        <a:t>입력칸</a:t>
                      </a:r>
                      <a:r>
                        <a:rPr lang="ko-KR" altLang="en-US" sz="1200" baseline="0" dirty="0" smtClean="0"/>
                        <a:t> 아래에 출력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변경 완료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프로필 생성페이지로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뒤로 가기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 smtClean="0"/>
                        <a:t>이메일 </a:t>
                      </a:r>
                      <a:r>
                        <a:rPr lang="ko-KR" altLang="en-US" sz="1200" dirty="0" err="1" smtClean="0"/>
                        <a:t>인증창으로</a:t>
                      </a:r>
                      <a:r>
                        <a:rPr lang="ko-KR" altLang="en-US" sz="1200" dirty="0" smtClean="0"/>
                        <a:t>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6147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4. </a:t>
                      </a:r>
                      <a:r>
                        <a:rPr lang="ko-KR" altLang="en-US" sz="1200" dirty="0" smtClean="0"/>
                        <a:t>핀 번호 확인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추가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핀 번호 확인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28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022020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UI-A-1116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013141"/>
              </p:ext>
            </p:extLst>
          </p:nvPr>
        </p:nvGraphicFramePr>
        <p:xfrm>
          <a:off x="8113394" y="1837293"/>
          <a:ext cx="3590926" cy="390658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이메일 입력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이메일 일치 여부 확인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비밀번호 입력</a:t>
                      </a:r>
                    </a:p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비밀번호 일치 여부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로그인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프로필이 없을 경우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프로필 생성 페이지로 이동 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 smtClean="0"/>
                        <a:t>프로필 선택 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6147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6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927513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폼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UI-A-1112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074841"/>
              </p:ext>
            </p:extLst>
          </p:nvPr>
        </p:nvGraphicFramePr>
        <p:xfrm>
          <a:off x="1519860" y="1874183"/>
          <a:ext cx="9152280" cy="4802346"/>
        </p:xfrm>
        <a:graphic>
          <a:graphicData uri="http://schemas.openxmlformats.org/drawingml/2006/table">
            <a:tbl>
              <a:tblPr/>
              <a:tblGrid>
                <a:gridCol w="720420">
                  <a:extLst>
                    <a:ext uri="{9D8B030D-6E8A-4147-A177-3AD203B41FA5}">
                      <a16:colId xmlns:a16="http://schemas.microsoft.com/office/drawing/2014/main" val="2253537751"/>
                    </a:ext>
                  </a:extLst>
                </a:gridCol>
                <a:gridCol w="2940492">
                  <a:extLst>
                    <a:ext uri="{9D8B030D-6E8A-4147-A177-3AD203B41FA5}">
                      <a16:colId xmlns:a16="http://schemas.microsoft.com/office/drawing/2014/main" val="3086551818"/>
                    </a:ext>
                  </a:extLst>
                </a:gridCol>
                <a:gridCol w="1067628">
                  <a:extLst>
                    <a:ext uri="{9D8B030D-6E8A-4147-A177-3AD203B41FA5}">
                      <a16:colId xmlns:a16="http://schemas.microsoft.com/office/drawing/2014/main" val="3302926764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345683347"/>
                    </a:ext>
                  </a:extLst>
                </a:gridCol>
                <a:gridCol w="2869260">
                  <a:extLst>
                    <a:ext uri="{9D8B030D-6E8A-4147-A177-3AD203B41FA5}">
                      <a16:colId xmlns:a16="http://schemas.microsoft.com/office/drawing/2014/main" val="268148528"/>
                    </a:ext>
                  </a:extLst>
                </a:gridCol>
              </a:tblGrid>
              <a:tr h="17225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No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When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Given#1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Given#2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Then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195424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1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이메일 입력 </a:t>
                      </a:r>
                      <a:r>
                        <a:rPr lang="en-US" altLang="ko-KR" sz="1100" dirty="0" smtClean="0">
                          <a:effectLst/>
                        </a:rPr>
                        <a:t>: YES, </a:t>
                      </a:r>
                      <a:r>
                        <a:rPr lang="ko-KR" altLang="en-US" sz="1100" dirty="0" smtClean="0">
                          <a:effectLst/>
                        </a:rPr>
                        <a:t>비밀번호입력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이메일 형식 </a:t>
                      </a:r>
                      <a:r>
                        <a:rPr lang="en-US" altLang="ko-KR" sz="1100" dirty="0" smtClean="0">
                          <a:effectLst/>
                        </a:rPr>
                        <a:t>: X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비밀번호형식 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err="1" smtClean="0"/>
                        <a:t>영소문자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숫자를 포함하여 </a:t>
                      </a:r>
                      <a:r>
                        <a:rPr lang="en-US" altLang="ko-KR" sz="1100" dirty="0" smtClean="0"/>
                        <a:t>8</a:t>
                      </a:r>
                      <a:r>
                        <a:rPr lang="ko-KR" altLang="en-US" sz="1100" dirty="0" smtClean="0"/>
                        <a:t>자 이상</a:t>
                      </a:r>
                      <a:r>
                        <a:rPr lang="en-US" altLang="ko-KR" sz="1100" dirty="0" smtClean="0"/>
                        <a:t>): X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1100" dirty="0" smtClean="0"/>
                        <a:t>이메일 입력 폼 아래에 “이메일 형식이 아닙니다” </a:t>
                      </a:r>
                      <a:r>
                        <a:rPr lang="ko-KR" altLang="en-US" sz="1100" dirty="0" err="1" smtClean="0"/>
                        <a:t>메세지</a:t>
                      </a:r>
                      <a:r>
                        <a:rPr lang="ko-KR" altLang="en-US" sz="1100" dirty="0" smtClean="0"/>
                        <a:t> 출력 </a:t>
                      </a:r>
                      <a:endParaRPr lang="en-US" altLang="ko-KR" sz="1100" dirty="0" smtClean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altLang="ko-KR" sz="1100" dirty="0" smtClean="0"/>
                        <a:t>- </a:t>
                      </a:r>
                      <a:r>
                        <a:rPr lang="ko-KR" altLang="en-US" sz="1100" dirty="0" smtClean="0"/>
                        <a:t>비밀번호 입력 폼 아래에 “비밀번호는 </a:t>
                      </a:r>
                      <a:r>
                        <a:rPr lang="en-US" altLang="ko-KR" sz="1100" dirty="0" smtClean="0"/>
                        <a:t>5</a:t>
                      </a:r>
                      <a:r>
                        <a:rPr lang="ko-KR" altLang="en-US" sz="1100" dirty="0" smtClean="0"/>
                        <a:t>자 이상입니다” </a:t>
                      </a:r>
                      <a:r>
                        <a:rPr lang="ko-KR" altLang="en-US" sz="1100" dirty="0" err="1" smtClean="0"/>
                        <a:t>메세지</a:t>
                      </a:r>
                      <a:r>
                        <a:rPr lang="ko-KR" altLang="en-US" sz="1100" dirty="0" smtClean="0"/>
                        <a:t> 출력 </a:t>
                      </a:r>
                      <a:endParaRPr lang="en-US" altLang="ko-KR" sz="1100" dirty="0" smtClean="0"/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53940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2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이메일 입력 </a:t>
                      </a:r>
                      <a:r>
                        <a:rPr lang="en-US" altLang="ko-KR" sz="1100" dirty="0" smtClean="0">
                          <a:effectLst/>
                        </a:rPr>
                        <a:t>: YES, </a:t>
                      </a:r>
                      <a:r>
                        <a:rPr lang="ko-KR" altLang="en-US" sz="1100" dirty="0" smtClean="0">
                          <a:effectLst/>
                        </a:rPr>
                        <a:t>비밀번호입력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회원정보에 해당 이메일이 없을 경우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이메일 형식</a:t>
                      </a:r>
                      <a:r>
                        <a:rPr lang="en-US" altLang="ko-KR" sz="1100" dirty="0" smtClean="0"/>
                        <a:t>:O, </a:t>
                      </a:r>
                      <a:r>
                        <a:rPr lang="ko-KR" altLang="en-US" sz="1100" dirty="0" smtClean="0"/>
                        <a:t>비밀번호형식 </a:t>
                      </a:r>
                      <a:r>
                        <a:rPr lang="en-US" altLang="ko-KR" sz="1100" dirty="0" smtClean="0"/>
                        <a:t>(8</a:t>
                      </a:r>
                      <a:r>
                        <a:rPr lang="ko-KR" altLang="en-US" sz="1100" dirty="0" smtClean="0"/>
                        <a:t>자 이상</a:t>
                      </a:r>
                      <a:r>
                        <a:rPr lang="en-US" altLang="ko-KR" sz="1100" dirty="0" smtClean="0"/>
                        <a:t>): O 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/>
                        <a:t>- ”</a:t>
                      </a:r>
                      <a:r>
                        <a:rPr lang="ko-KR" altLang="en-US" sz="1100" dirty="0" smtClean="0"/>
                        <a:t>회원정보가 없습니다</a:t>
                      </a:r>
                      <a:r>
                        <a:rPr lang="en-US" altLang="ko-KR" sz="1100" dirty="0" smtClean="0"/>
                        <a:t>.” </a:t>
                      </a:r>
                      <a:r>
                        <a:rPr lang="ko-KR" altLang="en-US" sz="1100" dirty="0" smtClean="0"/>
                        <a:t>팝업 창 출력 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42882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3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effectLst/>
                        </a:rPr>
                        <a:t>이메일 입력 </a:t>
                      </a:r>
                      <a:r>
                        <a:rPr lang="en-US" altLang="ko-KR" sz="1100" dirty="0" smtClean="0">
                          <a:effectLst/>
                        </a:rPr>
                        <a:t>: YES, </a:t>
                      </a:r>
                      <a:r>
                        <a:rPr lang="ko-KR" altLang="en-US" sz="1100" dirty="0" smtClean="0">
                          <a:effectLst/>
                        </a:rPr>
                        <a:t>비밀번호입력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이메일과 비밀번호가 일치하지 않을 경우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이메일 형식</a:t>
                      </a:r>
                      <a:r>
                        <a:rPr lang="en-US" altLang="ko-KR" sz="1100" dirty="0" smtClean="0"/>
                        <a:t>:O, </a:t>
                      </a:r>
                      <a:r>
                        <a:rPr lang="ko-KR" altLang="en-US" sz="1100" dirty="0" smtClean="0"/>
                        <a:t>비밀번호형식 </a:t>
                      </a:r>
                      <a:r>
                        <a:rPr lang="en-US" altLang="ko-KR" sz="1100" dirty="0" smtClean="0"/>
                        <a:t>(8</a:t>
                      </a:r>
                      <a:r>
                        <a:rPr lang="ko-KR" altLang="en-US" sz="1100" dirty="0" smtClean="0"/>
                        <a:t>자 이상</a:t>
                      </a:r>
                      <a:r>
                        <a:rPr lang="en-US" altLang="ko-KR" sz="1100" dirty="0" smtClean="0"/>
                        <a:t>): O 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/>
                        <a:t>- ”</a:t>
                      </a:r>
                      <a:r>
                        <a:rPr lang="ko-KR" altLang="en-US" sz="1100" dirty="0" smtClean="0"/>
                        <a:t>회원정보가 일치하지 않습니다</a:t>
                      </a:r>
                      <a:r>
                        <a:rPr lang="en-US" altLang="ko-KR" sz="1100" dirty="0" smtClean="0"/>
                        <a:t>.” </a:t>
                      </a:r>
                      <a:r>
                        <a:rPr lang="ko-KR" altLang="en-US" sz="1100" dirty="0" smtClean="0"/>
                        <a:t>팝업 창 출력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157392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292147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816570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070194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455299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103545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53747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44936" marR="44936" marT="22468" marB="22468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2059060"/>
                  </a:ext>
                </a:extLst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Check list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4482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909092"/>
              </p:ext>
            </p:extLst>
          </p:nvPr>
        </p:nvGraphicFramePr>
        <p:xfrm>
          <a:off x="8113394" y="1837293"/>
          <a:ext cx="3590926" cy="342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프로필 생성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버튼 클릭 시 </a:t>
                      </a:r>
                      <a:r>
                        <a:rPr lang="ko-KR" altLang="en-US" sz="1200" baseline="0" dirty="0" smtClean="0"/>
                        <a:t>이름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나이 입력 가능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입력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프로필 선택 페이지로 이동 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뒤로 가기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로그인 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013190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프로필 생성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UI-B-1117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프로필 생성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5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029934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프로필 생성 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UI-B-1117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프로필 생성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728995"/>
              </p:ext>
            </p:extLst>
          </p:nvPr>
        </p:nvGraphicFramePr>
        <p:xfrm>
          <a:off x="1519860" y="1874183"/>
          <a:ext cx="9152280" cy="4605360"/>
        </p:xfrm>
        <a:graphic>
          <a:graphicData uri="http://schemas.openxmlformats.org/drawingml/2006/table">
            <a:tbl>
              <a:tblPr/>
              <a:tblGrid>
                <a:gridCol w="720420">
                  <a:extLst>
                    <a:ext uri="{9D8B030D-6E8A-4147-A177-3AD203B41FA5}">
                      <a16:colId xmlns:a16="http://schemas.microsoft.com/office/drawing/2014/main" val="2253537751"/>
                    </a:ext>
                  </a:extLst>
                </a:gridCol>
                <a:gridCol w="2940492">
                  <a:extLst>
                    <a:ext uri="{9D8B030D-6E8A-4147-A177-3AD203B41FA5}">
                      <a16:colId xmlns:a16="http://schemas.microsoft.com/office/drawing/2014/main" val="3086551818"/>
                    </a:ext>
                  </a:extLst>
                </a:gridCol>
                <a:gridCol w="1067628">
                  <a:extLst>
                    <a:ext uri="{9D8B030D-6E8A-4147-A177-3AD203B41FA5}">
                      <a16:colId xmlns:a16="http://schemas.microsoft.com/office/drawing/2014/main" val="3302926764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345683347"/>
                    </a:ext>
                  </a:extLst>
                </a:gridCol>
                <a:gridCol w="2869260">
                  <a:extLst>
                    <a:ext uri="{9D8B030D-6E8A-4147-A177-3AD203B41FA5}">
                      <a16:colId xmlns:a16="http://schemas.microsoft.com/office/drawing/2014/main" val="268148528"/>
                    </a:ext>
                  </a:extLst>
                </a:gridCol>
              </a:tblGrid>
              <a:tr h="17225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No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When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Given#1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Given#2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Then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195424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닉네임 입력 </a:t>
                      </a:r>
                      <a:r>
                        <a:rPr lang="en-US" altLang="ko-KR" sz="1100" dirty="0" smtClean="0">
                          <a:effectLst/>
                        </a:rPr>
                        <a:t>: YES / </a:t>
                      </a:r>
                      <a:r>
                        <a:rPr lang="ko-KR" altLang="en-US" sz="1100" dirty="0" smtClean="0">
                          <a:effectLst/>
                        </a:rPr>
                        <a:t>나이 입력 </a:t>
                      </a:r>
                      <a:r>
                        <a:rPr lang="en-US" altLang="ko-KR" sz="1100" dirty="0" smtClean="0">
                          <a:effectLst/>
                        </a:rPr>
                        <a:t>:</a:t>
                      </a:r>
                      <a:r>
                        <a:rPr lang="en-US" altLang="ko-KR" sz="1100" baseline="0" dirty="0" smtClean="0">
                          <a:effectLst/>
                        </a:rPr>
                        <a:t> 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닉네임 </a:t>
                      </a:r>
                      <a:r>
                        <a:rPr lang="en-US" altLang="ko-KR" sz="1100" dirty="0" smtClean="0">
                          <a:effectLst/>
                        </a:rPr>
                        <a:t>: </a:t>
                      </a:r>
                      <a:r>
                        <a:rPr lang="ko-KR" altLang="en-US" sz="1100" dirty="0" smtClean="0">
                          <a:effectLst/>
                        </a:rPr>
                        <a:t>숫자</a:t>
                      </a:r>
                      <a:r>
                        <a:rPr lang="en-US" altLang="ko-KR" sz="1100" dirty="0" smtClean="0">
                          <a:effectLst/>
                        </a:rPr>
                        <a:t>,</a:t>
                      </a:r>
                      <a:r>
                        <a:rPr lang="ko-KR" altLang="en-US" sz="1100" dirty="0" smtClean="0">
                          <a:effectLst/>
                        </a:rPr>
                        <a:t>영어</a:t>
                      </a:r>
                      <a:r>
                        <a:rPr lang="en-US" altLang="ko-KR" sz="1100" dirty="0" smtClean="0">
                          <a:effectLst/>
                        </a:rPr>
                        <a:t>(</a:t>
                      </a:r>
                      <a:r>
                        <a:rPr lang="ko-KR" altLang="en-US" sz="1100" dirty="0" smtClean="0">
                          <a:effectLst/>
                        </a:rPr>
                        <a:t>소문자</a:t>
                      </a:r>
                      <a:r>
                        <a:rPr lang="en-US" altLang="ko-KR" sz="1100" dirty="0" smtClean="0">
                          <a:effectLst/>
                        </a:rPr>
                        <a:t>,</a:t>
                      </a:r>
                      <a:r>
                        <a:rPr lang="ko-KR" altLang="en-US" sz="1100" dirty="0" smtClean="0">
                          <a:effectLst/>
                        </a:rPr>
                        <a:t>대문자</a:t>
                      </a:r>
                      <a:r>
                        <a:rPr lang="en-US" altLang="ko-KR" sz="1100" dirty="0" smtClean="0">
                          <a:effectLst/>
                        </a:rPr>
                        <a:t>) </a:t>
                      </a:r>
                      <a:r>
                        <a:rPr lang="ko-KR" altLang="en-US" sz="1100" dirty="0" smtClean="0">
                          <a:effectLst/>
                        </a:rPr>
                        <a:t>가 </a:t>
                      </a:r>
                      <a:r>
                        <a:rPr lang="ko-KR" altLang="en-US" sz="1100" dirty="0" err="1" smtClean="0">
                          <a:effectLst/>
                        </a:rPr>
                        <a:t>아닐경우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/>
                        <a:t>- </a:t>
                      </a:r>
                      <a:r>
                        <a:rPr lang="ko-KR" altLang="en-US" sz="1100" dirty="0" smtClean="0"/>
                        <a:t>닉네임 입력 폼 아래에 “영문자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숫자가 아닙니다” 메시지 출력 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53940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2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닉네임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나이</a:t>
                      </a:r>
                      <a:r>
                        <a:rPr lang="ko-KR" altLang="en-US" sz="1100" baseline="0" dirty="0" smtClean="0">
                          <a:effectLst/>
                        </a:rPr>
                        <a:t> </a:t>
                      </a:r>
                      <a:r>
                        <a:rPr lang="ko-KR" altLang="en-US" sz="1100" baseline="0" dirty="0" err="1" smtClean="0">
                          <a:effectLst/>
                        </a:rPr>
                        <a:t>미클릭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</a:t>
                      </a:r>
                      <a:r>
                        <a:rPr lang="en-US" altLang="ko-KR" sz="1100" baseline="0" dirty="0" smtClean="0">
                          <a:effectLst/>
                        </a:rPr>
                        <a:t> </a:t>
                      </a:r>
                      <a:r>
                        <a:rPr lang="ko-KR" altLang="en-US" sz="1100" baseline="0" dirty="0" smtClean="0">
                          <a:effectLst/>
                        </a:rPr>
                        <a:t>나이 입력 폼 아래에 </a:t>
                      </a:r>
                      <a:r>
                        <a:rPr lang="en-US" altLang="ko-KR" sz="1100" baseline="0" dirty="0" smtClean="0">
                          <a:effectLst/>
                        </a:rPr>
                        <a:t>“</a:t>
                      </a:r>
                      <a:r>
                        <a:rPr lang="ko-KR" altLang="en-US" sz="1100" baseline="0" dirty="0" smtClean="0">
                          <a:effectLst/>
                        </a:rPr>
                        <a:t>나이를 작성하세요</a:t>
                      </a:r>
                      <a:r>
                        <a:rPr lang="en-US" altLang="ko-KR" sz="1100" baseline="0" dirty="0" smtClean="0">
                          <a:effectLst/>
                        </a:rPr>
                        <a:t>” </a:t>
                      </a:r>
                      <a:r>
                        <a:rPr lang="ko-KR" altLang="en-US" sz="1100" baseline="0" dirty="0" smtClean="0">
                          <a:effectLst/>
                        </a:rPr>
                        <a:t>메시지 출력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42882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3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나이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닉네임 </a:t>
                      </a:r>
                      <a:r>
                        <a:rPr lang="ko-KR" altLang="en-US" sz="1100" dirty="0" err="1" smtClean="0">
                          <a:effectLst/>
                        </a:rPr>
                        <a:t>미클릭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</a:t>
                      </a:r>
                      <a:r>
                        <a:rPr lang="en-US" altLang="ko-KR" sz="1100" baseline="0" dirty="0" smtClean="0">
                          <a:effectLst/>
                        </a:rPr>
                        <a:t> </a:t>
                      </a:r>
                      <a:r>
                        <a:rPr lang="ko-KR" altLang="en-US" sz="1100" baseline="0" dirty="0" smtClean="0">
                          <a:effectLst/>
                        </a:rPr>
                        <a:t>닉네임 입력 폼 아래에 </a:t>
                      </a:r>
                      <a:r>
                        <a:rPr lang="en-US" altLang="ko-KR" sz="1100" baseline="0" dirty="0" smtClean="0">
                          <a:effectLst/>
                        </a:rPr>
                        <a:t>“</a:t>
                      </a:r>
                      <a:r>
                        <a:rPr lang="ko-KR" altLang="en-US" sz="1100" baseline="0" dirty="0" smtClean="0">
                          <a:effectLst/>
                        </a:rPr>
                        <a:t>나이를 작성하세요</a:t>
                      </a:r>
                      <a:r>
                        <a:rPr lang="en-US" altLang="ko-KR" sz="1100" baseline="0" dirty="0" smtClean="0">
                          <a:effectLst/>
                        </a:rPr>
                        <a:t>” </a:t>
                      </a:r>
                      <a:r>
                        <a:rPr lang="ko-KR" altLang="en-US" sz="1100" baseline="0" dirty="0" smtClean="0">
                          <a:effectLst/>
                        </a:rPr>
                        <a:t>메시지 출력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157392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4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캐릭터 </a:t>
                      </a:r>
                      <a:r>
                        <a:rPr lang="en-US" altLang="ko-KR" sz="1100" dirty="0" smtClean="0">
                          <a:effectLst/>
                        </a:rPr>
                        <a:t>: YES 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캐릭터 </a:t>
                      </a:r>
                      <a:r>
                        <a:rPr lang="ko-KR" altLang="en-US" sz="1100" dirty="0" err="1" smtClean="0">
                          <a:effectLst/>
                        </a:rPr>
                        <a:t>미클릭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292147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5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로고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로고 </a:t>
                      </a:r>
                      <a:r>
                        <a:rPr lang="ko-KR" altLang="en-US" sz="1100" dirty="0" err="1" smtClean="0">
                          <a:effectLst/>
                        </a:rPr>
                        <a:t>미클릭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816570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6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070194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7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455299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8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103545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9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53747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10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44936" marR="44936" marT="22468" marB="22468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2059060"/>
                  </a:ext>
                </a:extLst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Check list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2141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616084"/>
              </p:ext>
            </p:extLst>
          </p:nvPr>
        </p:nvGraphicFramePr>
        <p:xfrm>
          <a:off x="8113394" y="1837293"/>
          <a:ext cx="3590926" cy="42291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ko-KR" altLang="en-US" sz="1200" dirty="0" smtClean="0"/>
                        <a:t>입력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baseline="0" dirty="0" smtClean="0"/>
                        <a:t>한글 또는 영어로만 입력 가능</a:t>
                      </a:r>
                      <a:endParaRPr lang="en-US" altLang="ko-KR" sz="120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 smtClean="0"/>
                        <a:t>한글 또는 영어가 아닐 경우 이름 </a:t>
                      </a:r>
                      <a:r>
                        <a:rPr lang="ko-KR" altLang="en-US" sz="1200" dirty="0" err="1" smtClean="0"/>
                        <a:t>작성칸</a:t>
                      </a:r>
                      <a:r>
                        <a:rPr lang="ko-KR" altLang="en-US" sz="1200" dirty="0" smtClean="0"/>
                        <a:t> 아래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한글 또는 영어로만 작성 가능해요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 메시지 출력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입력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프로필 선택 페이지로 이동 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뒤로 가기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로그인 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382156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닉네임 작성 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UI-B-1118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프로필 생성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닉네임 작성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544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155600"/>
              </p:ext>
            </p:extLst>
          </p:nvPr>
        </p:nvGraphicFramePr>
        <p:xfrm>
          <a:off x="8113394" y="1837293"/>
          <a:ext cx="3590926" cy="342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나이 선택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버튼 클릭 시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나이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err="1" smtClean="0"/>
                        <a:t>아바타</a:t>
                      </a:r>
                      <a:r>
                        <a:rPr lang="ko-KR" altLang="en-US" sz="1200" baseline="0" dirty="0" smtClean="0"/>
                        <a:t> 입력 가능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입력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프로필 생성 창 표시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뒤로 가기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닉네임 작성 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320996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나이</a:t>
                      </a:r>
                      <a:r>
                        <a:rPr lang="en-US" altLang="ko-KR" sz="1400" dirty="0" smtClean="0">
                          <a:effectLst/>
                        </a:rPr>
                        <a:t>,</a:t>
                      </a:r>
                      <a:r>
                        <a:rPr lang="ko-KR" altLang="en-US" sz="1400" dirty="0" err="1" smtClean="0">
                          <a:effectLst/>
                        </a:rPr>
                        <a:t>아바타</a:t>
                      </a:r>
                      <a:r>
                        <a:rPr lang="ko-KR" altLang="en-US" sz="1400" dirty="0" smtClean="0">
                          <a:effectLst/>
                        </a:rPr>
                        <a:t> 선택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UI-B-1119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프로필 생성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닉네임 작성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나이</a:t>
                      </a:r>
                      <a:r>
                        <a:rPr lang="en-US" altLang="ko-KR" sz="1400" dirty="0" smtClean="0">
                          <a:effectLst/>
                        </a:rPr>
                        <a:t>, </a:t>
                      </a:r>
                      <a:r>
                        <a:rPr lang="ko-KR" altLang="en-US" sz="1400" dirty="0" err="1" smtClean="0">
                          <a:effectLst/>
                        </a:rPr>
                        <a:t>아바타</a:t>
                      </a:r>
                      <a:r>
                        <a:rPr lang="ko-KR" altLang="en-US" sz="1400" dirty="0" smtClean="0">
                          <a:effectLst/>
                        </a:rPr>
                        <a:t> 선택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213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955742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프로필 생성 표시 창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UI-B-1120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프로필 생성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닉네임 작성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나이</a:t>
                      </a:r>
                      <a:r>
                        <a:rPr lang="en-US" altLang="ko-KR" sz="1400" baseline="0" dirty="0" smtClean="0">
                          <a:effectLst/>
                        </a:rPr>
                        <a:t>,</a:t>
                      </a:r>
                      <a:r>
                        <a:rPr lang="ko-KR" altLang="en-US" sz="1400" baseline="0" dirty="0" err="1" smtClean="0">
                          <a:effectLst/>
                        </a:rPr>
                        <a:t>아바타</a:t>
                      </a:r>
                      <a:r>
                        <a:rPr lang="ko-KR" altLang="en-US" sz="1400" baseline="0" dirty="0" smtClean="0">
                          <a:effectLst/>
                        </a:rPr>
                        <a:t> 선택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242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985948"/>
              </p:ext>
            </p:extLst>
          </p:nvPr>
        </p:nvGraphicFramePr>
        <p:xfrm>
          <a:off x="8113394" y="1861734"/>
          <a:ext cx="3590926" cy="342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로고 선택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버튼 클릭 시 </a:t>
                      </a:r>
                      <a:r>
                        <a:rPr lang="ko-KR" altLang="en-US" sz="1200" baseline="0" dirty="0" smtClean="0"/>
                        <a:t>로고 입력 가능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입력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프로필 선택 페이지로 이동 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뒤로 가기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861734"/>
            <a:ext cx="7200000" cy="4446527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19051"/>
              </p:ext>
            </p:extLst>
          </p:nvPr>
        </p:nvGraphicFramePr>
        <p:xfrm>
          <a:off x="358140" y="345599"/>
          <a:ext cx="11346180" cy="85344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로고 삽입 페이지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UI-B-1121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프로필 생성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닉네임 작성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나이 선택 </a:t>
                      </a:r>
                      <a:r>
                        <a:rPr lang="en-US" altLang="ko-KR" sz="1400" dirty="0" smtClean="0">
                          <a:effectLst/>
                        </a:rPr>
                        <a:t>&gt;</a:t>
                      </a:r>
                      <a:r>
                        <a:rPr lang="en-US" altLang="ko-KR" sz="1400" baseline="0" dirty="0" smtClean="0">
                          <a:effectLst/>
                        </a:rPr>
                        <a:t> </a:t>
                      </a:r>
                      <a:r>
                        <a:rPr lang="ko-KR" altLang="en-US" sz="1400" baseline="0" dirty="0" err="1" smtClean="0">
                          <a:effectLst/>
                        </a:rPr>
                        <a:t>아바타</a:t>
                      </a:r>
                      <a:r>
                        <a:rPr lang="ko-KR" altLang="en-US" sz="1400" baseline="0" dirty="0" smtClean="0">
                          <a:effectLst/>
                        </a:rPr>
                        <a:t> 선택 </a:t>
                      </a:r>
                      <a:r>
                        <a:rPr lang="en-US" altLang="ko-KR" sz="1400" baseline="0" dirty="0" smtClean="0">
                          <a:effectLst/>
                        </a:rPr>
                        <a:t>&gt; </a:t>
                      </a:r>
                      <a:r>
                        <a:rPr lang="ko-KR" altLang="en-US" sz="1400" baseline="0" dirty="0" smtClean="0">
                          <a:effectLst/>
                        </a:rPr>
                        <a:t>로고 선택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169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316672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프로필 선택 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UI-B-1122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프로필 생성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프로필 선택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263970"/>
              </p:ext>
            </p:extLst>
          </p:nvPr>
        </p:nvGraphicFramePr>
        <p:xfrm>
          <a:off x="8113394" y="1817211"/>
          <a:ext cx="3590926" cy="342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프로필 선택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이미지 클릭 시 메인페이지로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프로필 추가하기</a:t>
                      </a:r>
                    </a:p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클릭 시 프로필 생성 창으로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프로필 수정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삭제  </a:t>
                      </a:r>
                    </a:p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수정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삭제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4. </a:t>
                      </a:r>
                      <a:r>
                        <a:rPr lang="ko-KR" altLang="en-US" sz="1200" dirty="0" smtClean="0"/>
                        <a:t>뒤로 가기</a:t>
                      </a:r>
                    </a:p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프로필 생성 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0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398963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115882"/>
              </p:ext>
            </p:extLst>
          </p:nvPr>
        </p:nvGraphicFramePr>
        <p:xfrm>
          <a:off x="1213341" y="601568"/>
          <a:ext cx="9096522" cy="5629415"/>
        </p:xfrm>
        <a:graphic>
          <a:graphicData uri="http://schemas.openxmlformats.org/drawingml/2006/table">
            <a:tbl>
              <a:tblPr/>
              <a:tblGrid>
                <a:gridCol w="1516087">
                  <a:extLst>
                    <a:ext uri="{9D8B030D-6E8A-4147-A177-3AD203B41FA5}">
                      <a16:colId xmlns:a16="http://schemas.microsoft.com/office/drawing/2014/main" val="863562177"/>
                    </a:ext>
                  </a:extLst>
                </a:gridCol>
                <a:gridCol w="1516087">
                  <a:extLst>
                    <a:ext uri="{9D8B030D-6E8A-4147-A177-3AD203B41FA5}">
                      <a16:colId xmlns:a16="http://schemas.microsoft.com/office/drawing/2014/main" val="4080921542"/>
                    </a:ext>
                  </a:extLst>
                </a:gridCol>
                <a:gridCol w="1516087">
                  <a:extLst>
                    <a:ext uri="{9D8B030D-6E8A-4147-A177-3AD203B41FA5}">
                      <a16:colId xmlns:a16="http://schemas.microsoft.com/office/drawing/2014/main" val="945458656"/>
                    </a:ext>
                  </a:extLst>
                </a:gridCol>
                <a:gridCol w="1516087">
                  <a:extLst>
                    <a:ext uri="{9D8B030D-6E8A-4147-A177-3AD203B41FA5}">
                      <a16:colId xmlns:a16="http://schemas.microsoft.com/office/drawing/2014/main" val="225685614"/>
                    </a:ext>
                  </a:extLst>
                </a:gridCol>
                <a:gridCol w="1516087">
                  <a:extLst>
                    <a:ext uri="{9D8B030D-6E8A-4147-A177-3AD203B41FA5}">
                      <a16:colId xmlns:a16="http://schemas.microsoft.com/office/drawing/2014/main" val="2612991923"/>
                    </a:ext>
                  </a:extLst>
                </a:gridCol>
                <a:gridCol w="1516087">
                  <a:extLst>
                    <a:ext uri="{9D8B030D-6E8A-4147-A177-3AD203B41FA5}">
                      <a16:colId xmlns:a16="http://schemas.microsoft.com/office/drawing/2014/main" val="3768694311"/>
                    </a:ext>
                  </a:extLst>
                </a:gridCol>
              </a:tblGrid>
              <a:tr h="36303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 err="1">
                          <a:effectLst/>
                        </a:rPr>
                        <a:t>대메뉴</a:t>
                      </a:r>
                      <a:endParaRPr lang="ko-KR" altLang="en-US" sz="900" b="1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 err="1">
                          <a:effectLst/>
                        </a:rPr>
                        <a:t>중메뉴</a:t>
                      </a:r>
                      <a:endParaRPr lang="ko-KR" altLang="en-US" sz="900" b="1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Screen ID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Page title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effectLst/>
                        </a:rPr>
                        <a:t>설명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effectLst/>
                        </a:rPr>
                        <a:t>비고</a:t>
                      </a:r>
                      <a:r>
                        <a:rPr lang="en-US" altLang="ko-KR" sz="900" b="1" dirty="0">
                          <a:effectLst/>
                        </a:rPr>
                        <a:t>, </a:t>
                      </a:r>
                      <a:r>
                        <a:rPr lang="ko-KR" altLang="en-US" sz="900" b="1" dirty="0" err="1">
                          <a:effectLst/>
                        </a:rPr>
                        <a:t>관계화면</a:t>
                      </a:r>
                      <a:r>
                        <a:rPr lang="en-US" altLang="ko-KR" sz="900" b="1" dirty="0">
                          <a:effectLst/>
                        </a:rPr>
                        <a:t>ID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719648"/>
                  </a:ext>
                </a:extLst>
              </a:tr>
              <a:tr h="3630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effectLst/>
                      </a:endParaRPr>
                    </a:p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시작 페이지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effectLst/>
                        </a:rPr>
                        <a:t>UI-A-1110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계정 안내 페이지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최초 계정 </a:t>
                      </a:r>
                      <a:r>
                        <a:rPr lang="ko-KR" altLang="en-US" sz="900" dirty="0" err="1" smtClean="0">
                          <a:effectLst/>
                        </a:rPr>
                        <a:t>확인창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299375"/>
                  </a:ext>
                </a:extLst>
              </a:tr>
              <a:tr h="36303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smtClean="0">
                          <a:effectLst/>
                        </a:rPr>
                        <a:t>계정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  <a:r>
                        <a:rPr lang="ko-KR" altLang="en-US" sz="900" dirty="0" smtClean="0">
                          <a:effectLst/>
                        </a:rPr>
                        <a:t>회원 가입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UI-A-1111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effectLst/>
                        </a:rPr>
                        <a:t>이메일 인증 </a:t>
                      </a:r>
                    </a:p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이메일 인증 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574041"/>
                  </a:ext>
                </a:extLst>
              </a:tr>
              <a:tr h="363037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effectLst/>
                        </a:rPr>
                        <a:t>UI</a:t>
                      </a:r>
                      <a:r>
                        <a:rPr lang="en-US" sz="900" baseline="0" dirty="0" smtClean="0">
                          <a:effectLst/>
                        </a:rPr>
                        <a:t>_A_1112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회원가입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effectLst/>
                        </a:rPr>
                        <a:t>사용자 정보 입력 폼</a:t>
                      </a:r>
                    </a:p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effectLst/>
                        </a:rPr>
                        <a:t>계정</a:t>
                      </a:r>
                    </a:p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961409"/>
                  </a:ext>
                </a:extLst>
              </a:tr>
              <a:tr h="363037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effectLst/>
                        </a:rPr>
                        <a:t>UI</a:t>
                      </a:r>
                      <a:r>
                        <a:rPr lang="en-US" altLang="ko-KR" sz="900" baseline="0" dirty="0" smtClean="0">
                          <a:effectLst/>
                        </a:rPr>
                        <a:t>_A_1113</a:t>
                      </a:r>
                      <a:endParaRPr lang="en-US" altLang="ko-KR" sz="900" dirty="0" smtClean="0">
                        <a:effectLst/>
                      </a:endParaRPr>
                    </a:p>
                    <a:p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이메일 인증 성공 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이메일 인증 </a:t>
                      </a:r>
                      <a:r>
                        <a:rPr lang="ko-KR" altLang="en-US" sz="900" dirty="0" err="1" smtClean="0">
                          <a:effectLst/>
                        </a:rPr>
                        <a:t>성공창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886046"/>
                  </a:ext>
                </a:extLst>
              </a:tr>
              <a:tr h="363037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effectLst/>
                        </a:rPr>
                        <a:t>UI</a:t>
                      </a:r>
                      <a:r>
                        <a:rPr lang="en-US" altLang="ko-KR" sz="900" baseline="0" dirty="0" smtClean="0">
                          <a:effectLst/>
                        </a:rPr>
                        <a:t>_A_1114</a:t>
                      </a:r>
                      <a:endParaRPr lang="en-US" altLang="ko-KR" sz="900" dirty="0" smtClean="0">
                        <a:effectLst/>
                      </a:endParaRPr>
                    </a:p>
                    <a:p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이메일 인증 실패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이메일 인증 </a:t>
                      </a:r>
                      <a:r>
                        <a:rPr lang="ko-KR" altLang="en-US" sz="900" dirty="0" err="1" smtClean="0">
                          <a:effectLst/>
                        </a:rPr>
                        <a:t>실패창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017143"/>
                  </a:ext>
                </a:extLst>
              </a:tr>
              <a:tr h="363037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effectLst/>
                        </a:rPr>
                        <a:t>UI</a:t>
                      </a:r>
                      <a:r>
                        <a:rPr lang="en-US" altLang="ko-KR" sz="900" baseline="0" dirty="0" smtClean="0">
                          <a:effectLst/>
                        </a:rPr>
                        <a:t>_A_1115</a:t>
                      </a:r>
                      <a:endParaRPr lang="en-US" altLang="ko-KR" sz="900" dirty="0" smtClean="0">
                        <a:effectLst/>
                      </a:endParaRPr>
                    </a:p>
                    <a:p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핀 번호 생성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핀 번호 생성 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835547"/>
                  </a:ext>
                </a:extLst>
              </a:tr>
              <a:tr h="36303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  <a:r>
                        <a:rPr lang="ko-KR" altLang="en-US" sz="900" dirty="0" smtClean="0">
                          <a:effectLst/>
                        </a:rPr>
                        <a:t>로그인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effectLst/>
                        </a:rPr>
                        <a:t>UI-A-1116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로그인 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로그인 정보 입력 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818625"/>
                  </a:ext>
                </a:extLst>
              </a:tr>
              <a:tr h="43370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effectLst/>
                        </a:rPr>
                        <a:t> </a:t>
                      </a:r>
                      <a:r>
                        <a:rPr lang="ko-KR" altLang="en-US" sz="900" dirty="0" smtClean="0">
                          <a:effectLst/>
                        </a:rPr>
                        <a:t>프로필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  <a:r>
                        <a:rPr lang="ko-KR" altLang="en-US" sz="900" dirty="0" smtClean="0">
                          <a:effectLst/>
                        </a:rPr>
                        <a:t>프로필 생성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effectLst/>
                        </a:rPr>
                        <a:t>UI-B-1117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프로필 생성 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프로필 정보 입력 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542149"/>
                  </a:ext>
                </a:extLst>
              </a:tr>
              <a:tr h="433707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닉네임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effectLst/>
                        </a:rPr>
                        <a:t>UI–B-1118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닉네임 작성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닉네임 작성 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2739347"/>
                  </a:ext>
                </a:extLst>
              </a:tr>
              <a:tr h="433707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나이</a:t>
                      </a:r>
                      <a:r>
                        <a:rPr lang="en-US" altLang="ko-KR" sz="900" dirty="0" smtClean="0">
                          <a:effectLst/>
                        </a:rPr>
                        <a:t>, </a:t>
                      </a:r>
                      <a:r>
                        <a:rPr lang="ko-KR" altLang="en-US" sz="900" dirty="0" err="1" smtClean="0">
                          <a:effectLst/>
                        </a:rPr>
                        <a:t>아바타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</a:rPr>
                        <a:t>UI–B-1119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나이</a:t>
                      </a:r>
                      <a:r>
                        <a:rPr lang="en-US" altLang="ko-KR" sz="900" dirty="0" smtClean="0">
                          <a:effectLst/>
                        </a:rPr>
                        <a:t>, </a:t>
                      </a:r>
                      <a:r>
                        <a:rPr lang="ko-KR" altLang="en-US" sz="900" dirty="0" err="1" smtClean="0">
                          <a:effectLst/>
                        </a:rPr>
                        <a:t>아바타</a:t>
                      </a:r>
                      <a:r>
                        <a:rPr lang="ko-KR" altLang="en-US" sz="900" dirty="0" smtClean="0">
                          <a:effectLst/>
                        </a:rPr>
                        <a:t> 선택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나이 </a:t>
                      </a:r>
                      <a:r>
                        <a:rPr lang="en-US" altLang="ko-KR" sz="900" dirty="0" smtClean="0">
                          <a:effectLst/>
                        </a:rPr>
                        <a:t>, </a:t>
                      </a:r>
                      <a:r>
                        <a:rPr lang="ko-KR" altLang="en-US" sz="900" dirty="0" err="1" smtClean="0">
                          <a:effectLst/>
                        </a:rPr>
                        <a:t>아바타</a:t>
                      </a:r>
                      <a:r>
                        <a:rPr lang="ko-KR" altLang="en-US" sz="900" dirty="0" smtClean="0">
                          <a:effectLst/>
                        </a:rPr>
                        <a:t> 선택 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030191"/>
                  </a:ext>
                </a:extLst>
              </a:tr>
              <a:tr h="433707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</a:rPr>
                        <a:t>UI–B-1120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나이</a:t>
                      </a:r>
                      <a:r>
                        <a:rPr lang="en-US" altLang="ko-KR" sz="900" dirty="0" smtClean="0">
                          <a:effectLst/>
                        </a:rPr>
                        <a:t>, </a:t>
                      </a:r>
                      <a:r>
                        <a:rPr lang="ko-KR" altLang="en-US" sz="900" dirty="0" err="1" smtClean="0">
                          <a:effectLst/>
                        </a:rPr>
                        <a:t>아바타</a:t>
                      </a:r>
                      <a:r>
                        <a:rPr lang="ko-KR" altLang="en-US" sz="900" dirty="0" smtClean="0">
                          <a:effectLst/>
                        </a:rPr>
                        <a:t> 생성 표시 창 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나이</a:t>
                      </a:r>
                      <a:r>
                        <a:rPr lang="en-US" altLang="ko-KR" sz="900" dirty="0" smtClean="0">
                          <a:effectLst/>
                        </a:rPr>
                        <a:t>,  </a:t>
                      </a:r>
                      <a:r>
                        <a:rPr lang="ko-KR" altLang="en-US" sz="900" dirty="0" err="1" smtClean="0">
                          <a:effectLst/>
                        </a:rPr>
                        <a:t>아바타</a:t>
                      </a:r>
                      <a:r>
                        <a:rPr lang="ko-KR" altLang="en-US" sz="900" dirty="0" smtClean="0">
                          <a:effectLst/>
                        </a:rPr>
                        <a:t> 생성 표시 창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75490"/>
                  </a:ext>
                </a:extLst>
              </a:tr>
              <a:tr h="433707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로고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</a:rPr>
                        <a:t>UI–B-1121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로고 선택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로고 선택 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384146"/>
                  </a:ext>
                </a:extLst>
              </a:tr>
              <a:tr h="23981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  <a:r>
                        <a:rPr lang="ko-KR" altLang="en-US" sz="900" dirty="0" smtClean="0">
                          <a:effectLst/>
                        </a:rPr>
                        <a:t>프로필 선택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effectLst/>
                        </a:rPr>
                        <a:t>UI-B-1122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프로필 선택 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프로필 선택 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852341"/>
                  </a:ext>
                </a:extLst>
              </a:tr>
              <a:tr h="316766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부모님 프로필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</a:rPr>
                        <a:t>UI-B-1123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부모님 프로필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아이들 데이터 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93467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80878" y="65874"/>
            <a:ext cx="662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스크린 목록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3145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462803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부모님</a:t>
                      </a:r>
                      <a:r>
                        <a:rPr lang="ko-KR" altLang="en-US" sz="1400" baseline="0" dirty="0" smtClean="0">
                          <a:effectLst/>
                        </a:rPr>
                        <a:t> 프로필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UI-B-1123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err="1" smtClean="0">
                          <a:effectLst/>
                        </a:rPr>
                        <a:t>메인페이지</a:t>
                      </a:r>
                      <a:r>
                        <a:rPr lang="ko-KR" altLang="en-US" sz="1400" dirty="0" smtClean="0">
                          <a:effectLst/>
                        </a:rPr>
                        <a:t>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부모님 프로필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687469"/>
              </p:ext>
            </p:extLst>
          </p:nvPr>
        </p:nvGraphicFramePr>
        <p:xfrm>
          <a:off x="8113394" y="1817211"/>
          <a:ext cx="3590926" cy="342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아이 데이터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후 순위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단어 개수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발음 유사도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일기 달력 확인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 PIN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번호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PIN </a:t>
                      </a:r>
                      <a:r>
                        <a:rPr lang="ko-KR" altLang="en-US" sz="1200" dirty="0" smtClean="0"/>
                        <a:t>번호 수정</a:t>
                      </a:r>
                      <a:r>
                        <a:rPr lang="ko-KR" altLang="en-US" sz="1200" baseline="0" dirty="0" smtClean="0"/>
                        <a:t>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뒤로 가기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4.</a:t>
                      </a:r>
                      <a:r>
                        <a:rPr lang="ko-KR" altLang="en-US" sz="1200" dirty="0" smtClean="0"/>
                        <a:t> 사용된 단어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후 순위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 smtClean="0"/>
                    </a:p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사용된 모든 단어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err="1" smtClean="0"/>
                        <a:t>중북</a:t>
                      </a:r>
                      <a:r>
                        <a:rPr lang="en-US" altLang="ko-KR" sz="1200" dirty="0" smtClean="0"/>
                        <a:t>x)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4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997628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홈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UI-C-1224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HOME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283607"/>
              </p:ext>
            </p:extLst>
          </p:nvPr>
        </p:nvGraphicFramePr>
        <p:xfrm>
          <a:off x="8113394" y="1817211"/>
          <a:ext cx="3590926" cy="46405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일기장 쓰기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클릭 시 일기장 쓰기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일기</a:t>
                      </a:r>
                      <a:r>
                        <a:rPr lang="ko-KR" altLang="en-US" sz="1200" baseline="0" dirty="0" smtClean="0"/>
                        <a:t> 목록</a:t>
                      </a:r>
                      <a:endParaRPr lang="ko-KR" altLang="en-US" sz="1200" dirty="0" smtClean="0"/>
                    </a:p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클릭 시 일기 목록 쓰기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단어장  </a:t>
                      </a:r>
                    </a:p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 시 단어장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4. </a:t>
                      </a:r>
                      <a:r>
                        <a:rPr lang="ko-KR" altLang="en-US" sz="1200" dirty="0" smtClean="0"/>
                        <a:t>내 프로필 </a:t>
                      </a:r>
                    </a:p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 시 내 프로필 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5.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튜토리얼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튜토리얼</a:t>
                      </a:r>
                      <a:r>
                        <a:rPr lang="ko-KR" altLang="en-US" sz="1200" baseline="0" dirty="0" smtClean="0"/>
                        <a:t> 활성화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6.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음량 조절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음량 조절 칸 활성화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12084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7. </a:t>
                      </a:r>
                      <a:r>
                        <a:rPr lang="ko-KR" altLang="en-US" sz="1200" dirty="0" smtClean="0"/>
                        <a:t>설정 페이지 이동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부모님 페이지로 이동을 위한 </a:t>
                      </a:r>
                      <a:r>
                        <a:rPr lang="en-US" altLang="ko-KR" sz="1200" dirty="0" smtClean="0"/>
                        <a:t>PIN</a:t>
                      </a:r>
                      <a:r>
                        <a:rPr lang="ko-KR" altLang="en-US" sz="1200" dirty="0" smtClean="0"/>
                        <a:t>번호 입력 칸 생성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7319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768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685046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이미지 업로드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UI-C-1225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일기쓰기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534498"/>
              </p:ext>
            </p:extLst>
          </p:nvPr>
        </p:nvGraphicFramePr>
        <p:xfrm>
          <a:off x="8113394" y="1817211"/>
          <a:ext cx="3590926" cy="36912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36857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DESCRIBTION</a:t>
                      </a:r>
                      <a:endParaRPr lang="ko-KR" altLang="en-US" sz="1500" dirty="0"/>
                    </a:p>
                  </a:txBody>
                  <a:tcPr marL="75540" marR="75540" marT="37770" marB="3777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402548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1.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dirty="0" smtClean="0"/>
                        <a:t>이미지 업로드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aseline="0" dirty="0" smtClean="0"/>
                        <a:t>이미지 업로드 시 이미지 </a:t>
                      </a:r>
                      <a:r>
                        <a:rPr lang="ko-KR" altLang="en-US" sz="900" baseline="0" dirty="0" err="1" smtClean="0"/>
                        <a:t>캡셔닝될</a:t>
                      </a:r>
                      <a:r>
                        <a:rPr lang="ko-KR" altLang="en-US" sz="900" baseline="0" dirty="0" smtClean="0"/>
                        <a:t> 동안 로딩 창 표시</a:t>
                      </a:r>
                      <a:endParaRPr lang="en-US" altLang="ko-KR" sz="90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aseline="0" dirty="0" smtClean="0"/>
                        <a:t>이미지 </a:t>
                      </a:r>
                      <a:r>
                        <a:rPr lang="ko-KR" altLang="en-US" sz="900" baseline="0" dirty="0" err="1" smtClean="0"/>
                        <a:t>캡셔닝</a:t>
                      </a:r>
                      <a:r>
                        <a:rPr lang="ko-KR" altLang="en-US" sz="900" baseline="0" dirty="0" smtClean="0"/>
                        <a:t> 가능 여부 판단 </a:t>
                      </a:r>
                      <a:r>
                        <a:rPr lang="en-US" altLang="ko-KR" sz="900" baseline="0" dirty="0" smtClean="0"/>
                        <a:t>(</a:t>
                      </a:r>
                      <a:r>
                        <a:rPr lang="ko-KR" altLang="en-US" sz="900" baseline="0" dirty="0" smtClean="0"/>
                        <a:t>불가 시 재 업로드 요청</a:t>
                      </a:r>
                      <a:r>
                        <a:rPr lang="en-US" altLang="ko-KR" sz="900" baseline="0" dirty="0" smtClean="0"/>
                        <a:t>)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990000677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2.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dirty="0" smtClean="0"/>
                        <a:t>단어 </a:t>
                      </a:r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aseline="0" dirty="0" smtClean="0"/>
                        <a:t>클릭 시 뒤집어지며 한글 뜻이 보임</a:t>
                      </a:r>
                      <a:endParaRPr lang="en-US" altLang="ko-KR" sz="90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aseline="0" dirty="0" smtClean="0"/>
                        <a:t>최대 </a:t>
                      </a:r>
                      <a:r>
                        <a:rPr lang="en-US" altLang="ko-KR" sz="900" baseline="0" dirty="0" smtClean="0"/>
                        <a:t>8</a:t>
                      </a:r>
                      <a:r>
                        <a:rPr lang="ko-KR" altLang="en-US" sz="900" baseline="0" dirty="0" smtClean="0"/>
                        <a:t>개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979297581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3.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dirty="0" smtClean="0"/>
                        <a:t>확성기</a:t>
                      </a:r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 시 해당 단어 발음 소리 들림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2466291823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4.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dirty="0" smtClean="0"/>
                        <a:t>단어장에 추가하기 </a:t>
                      </a:r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체크된 단어를 단어장에 추가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5.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작성하기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작성 페이지로 이동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6. </a:t>
                      </a:r>
                      <a:r>
                        <a:rPr lang="ko-KR" altLang="en-US" sz="900" dirty="0" smtClean="0"/>
                        <a:t>뒤로 가기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클릭 시 메인페이지로 이동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7983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509532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쓰기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UI-C-1225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HOME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087859"/>
              </p:ext>
            </p:extLst>
          </p:nvPr>
        </p:nvGraphicFramePr>
        <p:xfrm>
          <a:off x="1519860" y="1874183"/>
          <a:ext cx="9152280" cy="4640590"/>
        </p:xfrm>
        <a:graphic>
          <a:graphicData uri="http://schemas.openxmlformats.org/drawingml/2006/table">
            <a:tbl>
              <a:tblPr/>
              <a:tblGrid>
                <a:gridCol w="720420">
                  <a:extLst>
                    <a:ext uri="{9D8B030D-6E8A-4147-A177-3AD203B41FA5}">
                      <a16:colId xmlns:a16="http://schemas.microsoft.com/office/drawing/2014/main" val="2253537751"/>
                    </a:ext>
                  </a:extLst>
                </a:gridCol>
                <a:gridCol w="2940492">
                  <a:extLst>
                    <a:ext uri="{9D8B030D-6E8A-4147-A177-3AD203B41FA5}">
                      <a16:colId xmlns:a16="http://schemas.microsoft.com/office/drawing/2014/main" val="3086551818"/>
                    </a:ext>
                  </a:extLst>
                </a:gridCol>
                <a:gridCol w="1067628">
                  <a:extLst>
                    <a:ext uri="{9D8B030D-6E8A-4147-A177-3AD203B41FA5}">
                      <a16:colId xmlns:a16="http://schemas.microsoft.com/office/drawing/2014/main" val="3302926764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345683347"/>
                    </a:ext>
                  </a:extLst>
                </a:gridCol>
                <a:gridCol w="2869260">
                  <a:extLst>
                    <a:ext uri="{9D8B030D-6E8A-4147-A177-3AD203B41FA5}">
                      <a16:colId xmlns:a16="http://schemas.microsoft.com/office/drawing/2014/main" val="268148528"/>
                    </a:ext>
                  </a:extLst>
                </a:gridCol>
              </a:tblGrid>
              <a:tr h="17225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No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When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Given#1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Given#2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Then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195424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이미지 업로드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이미지 </a:t>
                      </a:r>
                      <a:r>
                        <a:rPr lang="ko-KR" altLang="en-US" sz="1100" dirty="0" err="1" smtClean="0">
                          <a:effectLst/>
                        </a:rPr>
                        <a:t>캡셔닝</a:t>
                      </a:r>
                      <a:r>
                        <a:rPr lang="ko-KR" altLang="en-US" sz="1100" dirty="0" smtClean="0">
                          <a:effectLst/>
                        </a:rPr>
                        <a:t> 불가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</a:t>
                      </a:r>
                      <a:r>
                        <a:rPr lang="en-US" altLang="ko-KR" sz="1100" baseline="0" dirty="0" smtClean="0">
                          <a:effectLst/>
                        </a:rPr>
                        <a:t> </a:t>
                      </a:r>
                      <a:r>
                        <a:rPr lang="ko-KR" altLang="en-US" sz="1100" baseline="0" dirty="0" smtClean="0">
                          <a:effectLst/>
                        </a:rPr>
                        <a:t>이미지 </a:t>
                      </a:r>
                      <a:r>
                        <a:rPr lang="ko-KR" altLang="en-US" sz="1100" baseline="0" dirty="0" err="1" smtClean="0">
                          <a:effectLst/>
                        </a:rPr>
                        <a:t>재업로드</a:t>
                      </a:r>
                      <a:r>
                        <a:rPr lang="ko-KR" altLang="en-US" sz="1100" baseline="0" dirty="0" smtClean="0">
                          <a:effectLst/>
                        </a:rPr>
                        <a:t> 요청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539401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2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이미지 업로드 </a:t>
                      </a:r>
                      <a:r>
                        <a:rPr lang="en-US" altLang="ko-KR" sz="1100" dirty="0" smtClean="0">
                          <a:effectLst/>
                        </a:rPr>
                        <a:t>: NO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 - </a:t>
                      </a:r>
                      <a:r>
                        <a:rPr lang="ko-KR" altLang="en-US" sz="1100" dirty="0" smtClean="0">
                          <a:effectLst/>
                        </a:rPr>
                        <a:t>이미지 업로드 요청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3310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3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단어장에 추가하기 </a:t>
                      </a:r>
                      <a:r>
                        <a:rPr lang="en-US" altLang="ko-KR" sz="1100" dirty="0" smtClean="0">
                          <a:effectLst/>
                        </a:rPr>
                        <a:t>: YES / </a:t>
                      </a:r>
                      <a:r>
                        <a:rPr lang="ko-KR" altLang="en-US" sz="1100" dirty="0" smtClean="0">
                          <a:effectLst/>
                        </a:rPr>
                        <a:t>단어 체크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체크된 단어가 이미 중복된 단어일 경우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 “</a:t>
                      </a:r>
                      <a:r>
                        <a:rPr lang="ko-KR" altLang="en-US" sz="1100" dirty="0" smtClean="0">
                          <a:effectLst/>
                        </a:rPr>
                        <a:t>이미 단어가 있습니다</a:t>
                      </a:r>
                      <a:r>
                        <a:rPr lang="en-US" altLang="ko-KR" sz="1100" dirty="0" smtClean="0">
                          <a:effectLst/>
                        </a:rPr>
                        <a:t>” </a:t>
                      </a:r>
                      <a:r>
                        <a:rPr lang="ko-KR" altLang="en-US" sz="1100" dirty="0" smtClean="0">
                          <a:effectLst/>
                        </a:rPr>
                        <a:t>내 단어장에 추가하기 버튼 아래 팝업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428821"/>
                  </a:ext>
                </a:extLst>
              </a:tr>
              <a:tr h="4068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4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단어장에 추가하기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r>
                        <a:rPr lang="en-US" altLang="ko-KR" sz="1100" baseline="0" dirty="0" smtClean="0">
                          <a:effectLst/>
                        </a:rPr>
                        <a:t> / </a:t>
                      </a:r>
                      <a:r>
                        <a:rPr lang="ko-KR" altLang="en-US" sz="1100" baseline="0" dirty="0" smtClean="0">
                          <a:effectLst/>
                        </a:rPr>
                        <a:t>단어 체크 </a:t>
                      </a:r>
                      <a:r>
                        <a:rPr lang="en-US" altLang="ko-KR" sz="1100" baseline="0" dirty="0" smtClean="0">
                          <a:effectLst/>
                        </a:rPr>
                        <a:t>: NO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체크된 단어가 없을 경우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 “</a:t>
                      </a:r>
                      <a:r>
                        <a:rPr lang="ko-KR" altLang="en-US" sz="1100" dirty="0" smtClean="0">
                          <a:effectLst/>
                        </a:rPr>
                        <a:t>단어를 선택하세요</a:t>
                      </a:r>
                      <a:r>
                        <a:rPr lang="en-US" altLang="ko-KR" sz="1100" dirty="0" smtClean="0">
                          <a:effectLst/>
                        </a:rPr>
                        <a:t>” </a:t>
                      </a:r>
                      <a:r>
                        <a:rPr lang="ko-KR" altLang="en-US" sz="1100" dirty="0" smtClean="0">
                          <a:effectLst/>
                        </a:rPr>
                        <a:t>내 단어장에 추가하기 버튼 아래 팝업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157392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4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292147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5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816570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6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070194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7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455299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8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103545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9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53747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10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44936" marR="44936" marT="22468" marB="22468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2059060"/>
                  </a:ext>
                </a:extLst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Check list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5075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117683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이미지 작성 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UI-C-1226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일기쓰기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125391"/>
              </p:ext>
            </p:extLst>
          </p:nvPr>
        </p:nvGraphicFramePr>
        <p:xfrm>
          <a:off x="8113394" y="1817211"/>
          <a:ext cx="3590926" cy="357277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36857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DESCRIBTION</a:t>
                      </a:r>
                      <a:endParaRPr lang="ko-KR" altLang="en-US" sz="1500" dirty="0"/>
                    </a:p>
                  </a:txBody>
                  <a:tcPr marL="75540" marR="75540" marT="37770" marB="3777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402548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1.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dirty="0" smtClean="0"/>
                        <a:t>이미지 업로드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aseline="0" dirty="0" smtClean="0"/>
                        <a:t>이미지 업로드 시 이미지 </a:t>
                      </a:r>
                      <a:r>
                        <a:rPr lang="ko-KR" altLang="en-US" sz="900" baseline="0" dirty="0" err="1" smtClean="0"/>
                        <a:t>캡셔닝될</a:t>
                      </a:r>
                      <a:r>
                        <a:rPr lang="ko-KR" altLang="en-US" sz="900" baseline="0" dirty="0" smtClean="0"/>
                        <a:t> 동안 </a:t>
                      </a:r>
                      <a:r>
                        <a:rPr lang="ko-KR" altLang="en-US" sz="900" baseline="0" dirty="0" err="1" smtClean="0"/>
                        <a:t>로딩창</a:t>
                      </a:r>
                      <a:r>
                        <a:rPr lang="ko-KR" altLang="en-US" sz="900" baseline="0" dirty="0" smtClean="0"/>
                        <a:t> 발현</a:t>
                      </a:r>
                      <a:endParaRPr lang="en-US" altLang="ko-KR" sz="90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aseline="0" dirty="0" smtClean="0"/>
                        <a:t>이미지 </a:t>
                      </a:r>
                      <a:r>
                        <a:rPr lang="ko-KR" altLang="en-US" sz="900" baseline="0" dirty="0" err="1" smtClean="0"/>
                        <a:t>캡셔닝</a:t>
                      </a:r>
                      <a:r>
                        <a:rPr lang="ko-KR" altLang="en-US" sz="900" baseline="0" dirty="0" smtClean="0"/>
                        <a:t> 가능 여부 판단 </a:t>
                      </a:r>
                      <a:r>
                        <a:rPr lang="en-US" altLang="ko-KR" sz="900" baseline="0" dirty="0" smtClean="0"/>
                        <a:t>(</a:t>
                      </a:r>
                      <a:r>
                        <a:rPr lang="ko-KR" altLang="en-US" sz="900" baseline="0" dirty="0" smtClean="0"/>
                        <a:t>불가 시 </a:t>
                      </a:r>
                      <a:r>
                        <a:rPr lang="ko-KR" altLang="en-US" sz="900" baseline="0" dirty="0" err="1" smtClean="0"/>
                        <a:t>재업로드</a:t>
                      </a:r>
                      <a:r>
                        <a:rPr lang="ko-KR" altLang="en-US" sz="900" baseline="0" dirty="0" smtClean="0"/>
                        <a:t> 요청</a:t>
                      </a:r>
                      <a:r>
                        <a:rPr lang="en-US" altLang="ko-KR" sz="900" baseline="0" dirty="0" smtClean="0"/>
                        <a:t>)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990000677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2.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dirty="0" smtClean="0"/>
                        <a:t>단어 </a:t>
                      </a:r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클릭 시 뒤집어지며 한글 뜻이 보임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979297581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3.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dirty="0" smtClean="0"/>
                        <a:t>확성기</a:t>
                      </a:r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 시 해당 단어 발음 소리 켜짐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2466291823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4.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dirty="0" smtClean="0"/>
                        <a:t>단어장에 추가하기 </a:t>
                      </a:r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체크된 단어를 단어장에 추가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5. </a:t>
                      </a:r>
                      <a:r>
                        <a:rPr lang="ko-KR" altLang="en-US" sz="900" dirty="0" smtClean="0"/>
                        <a:t>일기 작성하기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단어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ko-KR" altLang="en-US" sz="900" dirty="0" smtClean="0"/>
                        <a:t>미 체크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dirty="0" smtClean="0"/>
                        <a:t>-</a:t>
                      </a:r>
                      <a:r>
                        <a:rPr lang="ko-KR" altLang="en-US" sz="900" dirty="0" smtClean="0"/>
                        <a:t>일기 작성 페이지로 이동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8. </a:t>
                      </a:r>
                      <a:r>
                        <a:rPr lang="ko-KR" altLang="en-US" sz="900" dirty="0" smtClean="0"/>
                        <a:t>뒤로 가기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클릭 시 메인페이지로 이동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7973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89099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이미지 업로드 성공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UI-C-1227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일기쓰기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99" y="1837293"/>
            <a:ext cx="72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75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443035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이미지 업로드 실패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UI-C-1228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일기쓰기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99" y="1837292"/>
            <a:ext cx="72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108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870202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내용 작성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UI-C-1229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일기쓰기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572537"/>
              </p:ext>
            </p:extLst>
          </p:nvPr>
        </p:nvGraphicFramePr>
        <p:xfrm>
          <a:off x="8113394" y="1817211"/>
          <a:ext cx="3590926" cy="357277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36857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DESCRIBTION</a:t>
                      </a:r>
                      <a:endParaRPr lang="ko-KR" altLang="en-US" sz="1500" dirty="0"/>
                    </a:p>
                  </a:txBody>
                  <a:tcPr marL="75540" marR="75540" marT="37770" marB="3777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4025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1. </a:t>
                      </a:r>
                      <a:r>
                        <a:rPr lang="ko-KR" altLang="en-US" sz="900" dirty="0" smtClean="0"/>
                        <a:t>문법 검사</a:t>
                      </a:r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 시 작성된 문장 문법 체크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문법 오류 발생 시 일기 </a:t>
                      </a: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저장불가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990000677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2. </a:t>
                      </a:r>
                      <a:r>
                        <a:rPr lang="ko-KR" altLang="en-US" sz="900" dirty="0" smtClean="0"/>
                        <a:t>키보드 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</a:t>
                      </a:r>
                      <a:r>
                        <a:rPr lang="ko-KR" altLang="en-US" sz="900" dirty="0" smtClean="0"/>
                        <a:t>타이핑을 위한 키보드 창 켜짐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979297581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3. </a:t>
                      </a:r>
                      <a:r>
                        <a:rPr lang="ko-KR" altLang="en-US" sz="900" dirty="0" smtClean="0"/>
                        <a:t>일기 쓰기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제목 쓰기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클릭 시 일기 목록 페이지로 이동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2466291823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4. </a:t>
                      </a:r>
                      <a:r>
                        <a:rPr lang="ko-KR" altLang="en-US" sz="900" dirty="0" smtClean="0"/>
                        <a:t>뒤로 가기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클릭 시 메인페이지로 이동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5. </a:t>
                      </a:r>
                      <a:r>
                        <a:rPr lang="ko-KR" altLang="en-US" sz="900" dirty="0" smtClean="0"/>
                        <a:t>체크</a:t>
                      </a:r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체크한 단어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6. </a:t>
                      </a:r>
                      <a:r>
                        <a:rPr lang="ko-KR" altLang="en-US" sz="900" dirty="0" smtClean="0"/>
                        <a:t>확성기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발음 음성 지원  가능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7. HINT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단어 추천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8. </a:t>
                      </a:r>
                      <a:r>
                        <a:rPr lang="ko-KR" altLang="en-US" sz="900" dirty="0" smtClean="0"/>
                        <a:t>입력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최대 </a:t>
                      </a:r>
                      <a:r>
                        <a:rPr lang="en-US" altLang="ko-KR" sz="900" baseline="0" dirty="0" smtClean="0"/>
                        <a:t>200</a:t>
                      </a:r>
                      <a:r>
                        <a:rPr lang="ko-KR" altLang="en-US" sz="900" baseline="0" dirty="0" smtClean="0"/>
                        <a:t>자 가능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27025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889952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쓰기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UI-C-1229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HOME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085854"/>
              </p:ext>
            </p:extLst>
          </p:nvPr>
        </p:nvGraphicFramePr>
        <p:xfrm>
          <a:off x="1519860" y="1874183"/>
          <a:ext cx="9152280" cy="4250011"/>
        </p:xfrm>
        <a:graphic>
          <a:graphicData uri="http://schemas.openxmlformats.org/drawingml/2006/table">
            <a:tbl>
              <a:tblPr/>
              <a:tblGrid>
                <a:gridCol w="720420">
                  <a:extLst>
                    <a:ext uri="{9D8B030D-6E8A-4147-A177-3AD203B41FA5}">
                      <a16:colId xmlns:a16="http://schemas.microsoft.com/office/drawing/2014/main" val="2253537751"/>
                    </a:ext>
                  </a:extLst>
                </a:gridCol>
                <a:gridCol w="2940492">
                  <a:extLst>
                    <a:ext uri="{9D8B030D-6E8A-4147-A177-3AD203B41FA5}">
                      <a16:colId xmlns:a16="http://schemas.microsoft.com/office/drawing/2014/main" val="3086551818"/>
                    </a:ext>
                  </a:extLst>
                </a:gridCol>
                <a:gridCol w="1067628">
                  <a:extLst>
                    <a:ext uri="{9D8B030D-6E8A-4147-A177-3AD203B41FA5}">
                      <a16:colId xmlns:a16="http://schemas.microsoft.com/office/drawing/2014/main" val="3302926764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345683347"/>
                    </a:ext>
                  </a:extLst>
                </a:gridCol>
                <a:gridCol w="2869260">
                  <a:extLst>
                    <a:ext uri="{9D8B030D-6E8A-4147-A177-3AD203B41FA5}">
                      <a16:colId xmlns:a16="http://schemas.microsoft.com/office/drawing/2014/main" val="268148528"/>
                    </a:ext>
                  </a:extLst>
                </a:gridCol>
              </a:tblGrid>
              <a:tr h="17225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No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When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Given#1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Given#2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Then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195424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이미지 업로드 </a:t>
                      </a:r>
                      <a:r>
                        <a:rPr lang="en-US" altLang="ko-KR" sz="1100" dirty="0" smtClean="0">
                          <a:effectLst/>
                        </a:rPr>
                        <a:t>: YES / </a:t>
                      </a:r>
                      <a:r>
                        <a:rPr lang="ko-KR" altLang="en-US" sz="1100" dirty="0" smtClean="0">
                          <a:effectLst/>
                        </a:rPr>
                        <a:t>내용 작성 </a:t>
                      </a:r>
                      <a:r>
                        <a:rPr lang="en-US" altLang="ko-KR" sz="1100" dirty="0" smtClean="0">
                          <a:effectLst/>
                        </a:rPr>
                        <a:t>: NO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 “</a:t>
                      </a:r>
                      <a:r>
                        <a:rPr lang="ko-KR" altLang="en-US" sz="1100" dirty="0" smtClean="0">
                          <a:effectLst/>
                        </a:rPr>
                        <a:t>내용을 작성하세요</a:t>
                      </a:r>
                      <a:r>
                        <a:rPr lang="en-US" altLang="ko-KR" sz="1100" dirty="0" smtClean="0">
                          <a:effectLst/>
                        </a:rPr>
                        <a:t>” </a:t>
                      </a:r>
                      <a:r>
                        <a:rPr lang="ko-KR" altLang="en-US" sz="1100" dirty="0" err="1" smtClean="0">
                          <a:effectLst/>
                        </a:rPr>
                        <a:t>팝업창</a:t>
                      </a:r>
                      <a:r>
                        <a:rPr lang="ko-KR" altLang="en-US" sz="1100" dirty="0" smtClean="0">
                          <a:effectLst/>
                        </a:rPr>
                        <a:t> 생성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53940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2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이미지 업로드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r>
                        <a:rPr lang="en-US" altLang="ko-KR" sz="1100" baseline="0" dirty="0" smtClean="0">
                          <a:effectLst/>
                        </a:rPr>
                        <a:t> / </a:t>
                      </a:r>
                      <a:r>
                        <a:rPr lang="ko-KR" altLang="en-US" sz="1100" baseline="0" dirty="0" smtClean="0">
                          <a:effectLst/>
                        </a:rPr>
                        <a:t>내용 작성 </a:t>
                      </a:r>
                      <a:r>
                        <a:rPr lang="en-US" altLang="ko-KR" sz="1100" baseline="0" dirty="0" smtClean="0">
                          <a:effectLst/>
                        </a:rPr>
                        <a:t>: 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</a:t>
                      </a:r>
                      <a:r>
                        <a:rPr lang="en-US" altLang="ko-KR" sz="1100" baseline="0" dirty="0" smtClean="0">
                          <a:effectLst/>
                        </a:rPr>
                        <a:t> </a:t>
                      </a:r>
                      <a:r>
                        <a:rPr lang="ko-KR" altLang="en-US" sz="1100" baseline="0" dirty="0" smtClean="0">
                          <a:effectLst/>
                        </a:rPr>
                        <a:t>메인페이지로 이동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428821"/>
                  </a:ext>
                </a:extLst>
              </a:tr>
              <a:tr h="4068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3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effectLst/>
                        </a:rPr>
                        <a:t>이미지 업로드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r>
                        <a:rPr lang="en-US" altLang="ko-KR" sz="1100" baseline="0" dirty="0" smtClean="0">
                          <a:effectLst/>
                        </a:rPr>
                        <a:t> / </a:t>
                      </a:r>
                      <a:r>
                        <a:rPr lang="ko-KR" altLang="en-US" sz="1100" baseline="0" dirty="0" smtClean="0">
                          <a:effectLst/>
                        </a:rPr>
                        <a:t>내용 작성 </a:t>
                      </a:r>
                      <a:r>
                        <a:rPr lang="en-US" altLang="ko-KR" sz="1100" baseline="0" dirty="0" smtClean="0">
                          <a:effectLst/>
                        </a:rPr>
                        <a:t>: YES</a:t>
                      </a:r>
                      <a:endParaRPr lang="en-US" altLang="ko-KR" sz="1100" dirty="0" smtClean="0">
                        <a:effectLst/>
                      </a:endParaRPr>
                    </a:p>
                    <a:p>
                      <a:r>
                        <a:rPr lang="en-US" altLang="ko-KR" sz="1100" dirty="0" smtClean="0">
                          <a:effectLst/>
                        </a:rPr>
                        <a:t>/ </a:t>
                      </a:r>
                      <a:r>
                        <a:rPr lang="ko-KR" altLang="en-US" sz="1100" dirty="0" smtClean="0">
                          <a:effectLst/>
                        </a:rPr>
                        <a:t>문법 검사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오류 잔재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</a:t>
                      </a:r>
                      <a:r>
                        <a:rPr lang="en-US" altLang="ko-KR" sz="1100" baseline="0" dirty="0" smtClean="0">
                          <a:effectLst/>
                        </a:rPr>
                        <a:t> </a:t>
                      </a:r>
                      <a:r>
                        <a:rPr lang="ko-KR" altLang="en-US" sz="1100" baseline="0" dirty="0" smtClean="0">
                          <a:effectLst/>
                        </a:rPr>
                        <a:t>일기 저장 버튼 클릭 시 오류를 수정하세요 </a:t>
                      </a:r>
                      <a:r>
                        <a:rPr lang="ko-KR" altLang="en-US" sz="1100" baseline="0" dirty="0" err="1" smtClean="0">
                          <a:effectLst/>
                        </a:rPr>
                        <a:t>팝업창</a:t>
                      </a:r>
                      <a:r>
                        <a:rPr lang="ko-KR" altLang="en-US" sz="1100" baseline="0" dirty="0" smtClean="0">
                          <a:effectLst/>
                        </a:rPr>
                        <a:t> 표시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157392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4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effectLst/>
                        </a:rPr>
                        <a:t>이미지 업로드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r>
                        <a:rPr lang="en-US" altLang="ko-KR" sz="1100" baseline="0" dirty="0" smtClean="0">
                          <a:effectLst/>
                        </a:rPr>
                        <a:t> / </a:t>
                      </a:r>
                      <a:r>
                        <a:rPr lang="ko-KR" altLang="en-US" sz="1100" baseline="0" dirty="0" smtClean="0">
                          <a:effectLst/>
                        </a:rPr>
                        <a:t>내용 작성 </a:t>
                      </a:r>
                      <a:r>
                        <a:rPr lang="en-US" altLang="ko-KR" sz="1100" baseline="0" dirty="0" smtClean="0">
                          <a:effectLst/>
                        </a:rPr>
                        <a:t>: YES</a:t>
                      </a:r>
                      <a:endParaRPr lang="en-US" altLang="ko-KR" sz="1100" dirty="0" smtClean="0">
                        <a:effectLst/>
                      </a:endParaRPr>
                    </a:p>
                    <a:p>
                      <a:r>
                        <a:rPr lang="en-US" altLang="ko-KR" sz="1100" dirty="0" smtClean="0">
                          <a:effectLst/>
                        </a:rPr>
                        <a:t>/ </a:t>
                      </a:r>
                      <a:r>
                        <a:rPr lang="ko-KR" altLang="en-US" sz="1100" dirty="0" smtClean="0">
                          <a:effectLst/>
                        </a:rPr>
                        <a:t>문법 검사 </a:t>
                      </a:r>
                      <a:r>
                        <a:rPr lang="en-US" altLang="ko-KR" sz="1100" dirty="0" smtClean="0">
                          <a:effectLst/>
                        </a:rPr>
                        <a:t>: NO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  </a:t>
                      </a:r>
                      <a:r>
                        <a:rPr lang="ko-KR" altLang="en-US" sz="1100" dirty="0" smtClean="0">
                          <a:effectLst/>
                        </a:rPr>
                        <a:t>일기 저장 버튼 클릭 시 </a:t>
                      </a:r>
                      <a:r>
                        <a:rPr lang="ko-KR" altLang="en-US" sz="1100" dirty="0" err="1" smtClean="0">
                          <a:effectLst/>
                        </a:rPr>
                        <a:t>문법체크를</a:t>
                      </a:r>
                      <a:r>
                        <a:rPr lang="ko-KR" altLang="en-US" sz="1100" dirty="0" smtClean="0">
                          <a:effectLst/>
                        </a:rPr>
                        <a:t> 하세요</a:t>
                      </a:r>
                      <a:r>
                        <a:rPr lang="ko-KR" altLang="en-US" sz="1100" baseline="0" dirty="0" smtClean="0">
                          <a:effectLst/>
                        </a:rPr>
                        <a:t> </a:t>
                      </a:r>
                      <a:r>
                        <a:rPr lang="ko-KR" altLang="en-US" sz="1100" baseline="0" dirty="0" err="1" smtClean="0">
                          <a:effectLst/>
                        </a:rPr>
                        <a:t>팝업창</a:t>
                      </a:r>
                      <a:r>
                        <a:rPr lang="ko-KR" altLang="en-US" sz="1100" baseline="0" dirty="0" smtClean="0">
                          <a:effectLst/>
                        </a:rPr>
                        <a:t> 표시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292147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5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816570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6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070194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7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455299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8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103545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9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53747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10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44936" marR="44936" marT="22468" marB="22468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2059060"/>
                  </a:ext>
                </a:extLst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Check list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6389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848677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문법 체크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UI-C-1230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일기쓰기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020745"/>
              </p:ext>
            </p:extLst>
          </p:nvPr>
        </p:nvGraphicFramePr>
        <p:xfrm>
          <a:off x="8113394" y="1817211"/>
          <a:ext cx="3590926" cy="357277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36857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DESCRIBTION</a:t>
                      </a:r>
                      <a:endParaRPr lang="ko-KR" altLang="en-US" sz="1500" dirty="0"/>
                    </a:p>
                  </a:txBody>
                  <a:tcPr marL="75540" marR="75540" marT="37770" marB="3777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4025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smtClean="0"/>
                        <a:t>1. </a:t>
                      </a:r>
                      <a:r>
                        <a:rPr lang="ko-KR" altLang="en-US" sz="900" smtClean="0"/>
                        <a:t>문법 검사</a:t>
                      </a:r>
                      <a:endParaRPr lang="ko-KR" altLang="en-US" sz="900" dirty="0" smtClean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9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 시 작성된 문장 문법 체크</a:t>
                      </a:r>
                      <a:endParaRPr kumimoji="0" lang="en-US" altLang="ko-KR" sz="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9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문법 오류 발생 시 일기 저장 불가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990000677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r>
                        <a:rPr lang="en-US" altLang="ko-KR" sz="900" smtClean="0"/>
                        <a:t>2. </a:t>
                      </a:r>
                      <a:r>
                        <a:rPr lang="ko-KR" altLang="en-US" sz="900" smtClean="0"/>
                        <a:t>키보드 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</a:t>
                      </a:r>
                      <a:r>
                        <a:rPr lang="ko-KR" altLang="en-US" sz="900" dirty="0" smtClean="0"/>
                        <a:t>타이핑을 위한 내장된 키보드 창 켜짐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979297581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r>
                        <a:rPr lang="en-US" altLang="ko-KR" sz="900" smtClean="0"/>
                        <a:t>3. </a:t>
                      </a:r>
                      <a:r>
                        <a:rPr lang="ko-KR" altLang="en-US" sz="900" smtClean="0"/>
                        <a:t>일기 쓰기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- </a:t>
                      </a:r>
                      <a:r>
                        <a:rPr lang="ko-KR" altLang="en-US" sz="900" smtClean="0"/>
                        <a:t>클릭 시 일기 목록 페이지로 이동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2466291823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r>
                        <a:rPr lang="en-US" altLang="ko-KR" sz="900" smtClean="0"/>
                        <a:t>4. </a:t>
                      </a:r>
                      <a:r>
                        <a:rPr lang="ko-KR" altLang="en-US" sz="900" smtClean="0"/>
                        <a:t>뒤로 가기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- </a:t>
                      </a:r>
                      <a:r>
                        <a:rPr lang="ko-KR" altLang="en-US" sz="900" smtClean="0"/>
                        <a:t>클릭 시 메인페이지로 이동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smtClean="0"/>
                        <a:t>5. </a:t>
                      </a:r>
                      <a:r>
                        <a:rPr lang="ko-KR" altLang="en-US" sz="900" smtClean="0"/>
                        <a:t>체크</a:t>
                      </a:r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9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체크한 단어 </a:t>
                      </a:r>
                      <a:r>
                        <a:rPr kumimoji="0" lang="en-US" altLang="ko-KR" sz="9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r>
                        <a:rPr lang="en-US" altLang="ko-KR" sz="900" smtClean="0"/>
                        <a:t>6. </a:t>
                      </a:r>
                      <a:r>
                        <a:rPr lang="ko-KR" altLang="en-US" sz="900" smtClean="0"/>
                        <a:t>확성기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smtClean="0"/>
                        <a:t>발음 음성 지원  가능</a:t>
                      </a:r>
                      <a:endParaRPr lang="en-US" altLang="ko-KR" sz="90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smtClean="0"/>
                        <a:t>단어 길이 짧은게 안됨</a:t>
                      </a:r>
                      <a:r>
                        <a:rPr lang="en-US" altLang="ko-KR" sz="900" smtClean="0"/>
                        <a:t>..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r>
                        <a:rPr lang="en-US" altLang="ko-KR" sz="900" smtClean="0"/>
                        <a:t>7. HINT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- </a:t>
                      </a:r>
                      <a:r>
                        <a:rPr lang="ko-KR" altLang="en-US" sz="900" smtClean="0"/>
                        <a:t>단어 추천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r>
                        <a:rPr lang="en-US" altLang="ko-KR" sz="900" smtClean="0"/>
                        <a:t>8. </a:t>
                      </a:r>
                      <a:r>
                        <a:rPr lang="ko-KR" altLang="en-US" sz="900" smtClean="0"/>
                        <a:t>입력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최대 </a:t>
                      </a:r>
                      <a:r>
                        <a:rPr lang="en-US" altLang="ko-KR" sz="900" baseline="0" dirty="0" smtClean="0"/>
                        <a:t>200</a:t>
                      </a:r>
                      <a:r>
                        <a:rPr lang="ko-KR" altLang="en-US" sz="900" baseline="0" dirty="0" smtClean="0"/>
                        <a:t>자 가능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7265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398963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273071"/>
              </p:ext>
            </p:extLst>
          </p:nvPr>
        </p:nvGraphicFramePr>
        <p:xfrm>
          <a:off x="1213341" y="601567"/>
          <a:ext cx="9096522" cy="5774880"/>
        </p:xfrm>
        <a:graphic>
          <a:graphicData uri="http://schemas.openxmlformats.org/drawingml/2006/table">
            <a:tbl>
              <a:tblPr/>
              <a:tblGrid>
                <a:gridCol w="1516087">
                  <a:extLst>
                    <a:ext uri="{9D8B030D-6E8A-4147-A177-3AD203B41FA5}">
                      <a16:colId xmlns:a16="http://schemas.microsoft.com/office/drawing/2014/main" val="863562177"/>
                    </a:ext>
                  </a:extLst>
                </a:gridCol>
                <a:gridCol w="1516087">
                  <a:extLst>
                    <a:ext uri="{9D8B030D-6E8A-4147-A177-3AD203B41FA5}">
                      <a16:colId xmlns:a16="http://schemas.microsoft.com/office/drawing/2014/main" val="4080921542"/>
                    </a:ext>
                  </a:extLst>
                </a:gridCol>
                <a:gridCol w="1516087">
                  <a:extLst>
                    <a:ext uri="{9D8B030D-6E8A-4147-A177-3AD203B41FA5}">
                      <a16:colId xmlns:a16="http://schemas.microsoft.com/office/drawing/2014/main" val="945458656"/>
                    </a:ext>
                  </a:extLst>
                </a:gridCol>
                <a:gridCol w="1516087">
                  <a:extLst>
                    <a:ext uri="{9D8B030D-6E8A-4147-A177-3AD203B41FA5}">
                      <a16:colId xmlns:a16="http://schemas.microsoft.com/office/drawing/2014/main" val="225685614"/>
                    </a:ext>
                  </a:extLst>
                </a:gridCol>
                <a:gridCol w="1514619">
                  <a:extLst>
                    <a:ext uri="{9D8B030D-6E8A-4147-A177-3AD203B41FA5}">
                      <a16:colId xmlns:a16="http://schemas.microsoft.com/office/drawing/2014/main" val="2612991923"/>
                    </a:ext>
                  </a:extLst>
                </a:gridCol>
                <a:gridCol w="1517555">
                  <a:extLst>
                    <a:ext uri="{9D8B030D-6E8A-4147-A177-3AD203B41FA5}">
                      <a16:colId xmlns:a16="http://schemas.microsoft.com/office/drawing/2014/main" val="3768694311"/>
                    </a:ext>
                  </a:extLst>
                </a:gridCol>
              </a:tblGrid>
              <a:tr h="32628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 err="1">
                          <a:effectLst/>
                        </a:rPr>
                        <a:t>대메뉴</a:t>
                      </a:r>
                      <a:endParaRPr lang="ko-KR" altLang="en-US" sz="900" b="1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 err="1">
                          <a:effectLst/>
                        </a:rPr>
                        <a:t>중메뉴</a:t>
                      </a:r>
                      <a:endParaRPr lang="ko-KR" altLang="en-US" sz="900" b="1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Screen ID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Page title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effectLst/>
                        </a:rPr>
                        <a:t>설명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effectLst/>
                        </a:rPr>
                        <a:t>비고</a:t>
                      </a:r>
                      <a:r>
                        <a:rPr lang="en-US" altLang="ko-KR" sz="900" b="1" dirty="0">
                          <a:effectLst/>
                        </a:rPr>
                        <a:t>, </a:t>
                      </a:r>
                      <a:r>
                        <a:rPr lang="ko-KR" altLang="en-US" sz="900" b="1" dirty="0" err="1">
                          <a:effectLst/>
                        </a:rPr>
                        <a:t>관계화면</a:t>
                      </a:r>
                      <a:r>
                        <a:rPr lang="en-US" altLang="ko-KR" sz="900" b="1" dirty="0">
                          <a:effectLst/>
                        </a:rPr>
                        <a:t>ID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719648"/>
                  </a:ext>
                </a:extLst>
              </a:tr>
              <a:tr h="14799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smtClean="0">
                          <a:effectLst/>
                        </a:rPr>
                        <a:t>메인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  <a:r>
                        <a:rPr lang="en-US" altLang="ko-KR" sz="900" dirty="0" smtClean="0">
                          <a:effectLst/>
                        </a:rPr>
                        <a:t>Home</a:t>
                      </a:r>
                      <a:r>
                        <a:rPr lang="en-US" altLang="ko-KR" sz="900" baseline="0" dirty="0" smtClean="0">
                          <a:effectLst/>
                        </a:rPr>
                        <a:t> 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effectLst/>
                        </a:rPr>
                        <a:t>UI-C-1124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홈 페이지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홈페이지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574041"/>
                  </a:ext>
                </a:extLst>
              </a:tr>
              <a:tr h="14799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  <a:r>
                        <a:rPr lang="ko-KR" altLang="en-US" sz="900" dirty="0" smtClean="0">
                          <a:effectLst/>
                        </a:rPr>
                        <a:t>일기 쓰기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effectLst/>
                        </a:rPr>
                        <a:t>UI-C-1125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일기 이미지 업로드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일기 이미지 업로드 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799731"/>
                  </a:ext>
                </a:extLst>
              </a:tr>
              <a:tr h="147996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effectLst/>
                        </a:rPr>
                        <a:t>UI-C-1126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일기 내용 작성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일기 이미지 작성 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818625"/>
                  </a:ext>
                </a:extLst>
              </a:tr>
              <a:tr h="14799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effectLst/>
                        </a:rPr>
                        <a:t>UI-C-1127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effectLst/>
                        </a:rPr>
                        <a:t>일기 이미지 업로드 성공</a:t>
                      </a:r>
                      <a:endParaRPr lang="en-US" altLang="ko-KR" sz="900" dirty="0" smtClean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542149"/>
                  </a:ext>
                </a:extLst>
              </a:tr>
              <a:tr h="147996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effectLst/>
                        </a:rPr>
                        <a:t>UI-C-1128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effectLst/>
                        </a:rPr>
                        <a:t>일기 이미지 업로드 실패</a:t>
                      </a:r>
                      <a:endParaRPr lang="en-US" altLang="ko-KR" sz="900" dirty="0" smtClean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852341"/>
                  </a:ext>
                </a:extLst>
              </a:tr>
              <a:tr h="147996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effectLst/>
                        </a:rPr>
                        <a:t>UI-C-1129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effectLst/>
                        </a:rPr>
                        <a:t>일기 내용 작성</a:t>
                      </a:r>
                      <a:endParaRPr lang="en-US" altLang="ko-KR" sz="900" dirty="0" smtClean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934673"/>
                  </a:ext>
                </a:extLst>
              </a:tr>
              <a:tr h="147996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effectLst/>
                        </a:rPr>
                        <a:t>UI-C-1130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900" dirty="0" smtClean="0">
                          <a:effectLst/>
                        </a:rPr>
                        <a:t>일기 문법 체크</a:t>
                      </a:r>
                      <a:endParaRPr lang="en-US" altLang="ko-KR" sz="900" dirty="0" smtClean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372488"/>
                  </a:ext>
                </a:extLst>
              </a:tr>
              <a:tr h="147996">
                <a:tc>
                  <a:txBody>
                    <a:bodyPr/>
                    <a:lstStyle/>
                    <a:p>
                      <a:pPr algn="ctr"/>
                      <a:endParaRPr lang="ko-KR" altLang="en-US" sz="90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effectLst/>
                        </a:rPr>
                        <a:t>UI-C-1131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900" dirty="0" smtClean="0">
                          <a:effectLst/>
                        </a:rPr>
                        <a:t>일기 단어 추천</a:t>
                      </a:r>
                      <a:endParaRPr lang="en-US" altLang="ko-KR" sz="900" dirty="0" smtClean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415557"/>
                  </a:ext>
                </a:extLst>
              </a:tr>
              <a:tr h="15537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UI-C-1132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900" dirty="0" smtClean="0">
                          <a:effectLst/>
                        </a:rPr>
                        <a:t>일기</a:t>
                      </a:r>
                      <a:r>
                        <a:rPr lang="ko-KR" altLang="en-US" sz="900" baseline="0" dirty="0" smtClean="0">
                          <a:effectLst/>
                        </a:rPr>
                        <a:t> 내용 저장 </a:t>
                      </a:r>
                      <a:r>
                        <a:rPr lang="ko-KR" altLang="en-US" sz="900" baseline="0" dirty="0" err="1" smtClean="0">
                          <a:effectLst/>
                        </a:rPr>
                        <a:t>모달</a:t>
                      </a:r>
                      <a:endParaRPr lang="en-US" altLang="ko-KR" sz="900" dirty="0" smtClean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310908"/>
                  </a:ext>
                </a:extLst>
              </a:tr>
              <a:tr h="15537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UI-C-1133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900" dirty="0" smtClean="0">
                          <a:effectLst/>
                        </a:rPr>
                        <a:t>일기 내용 작성 뒤로 가기</a:t>
                      </a:r>
                      <a:endParaRPr lang="en-US" altLang="ko-KR" sz="900" dirty="0" smtClean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417119"/>
                  </a:ext>
                </a:extLst>
              </a:tr>
              <a:tr h="147996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일기 목록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effectLst/>
                        </a:rPr>
                        <a:t>UI-C-1134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일기 목록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일기 목록 조회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319929"/>
                  </a:ext>
                </a:extLst>
              </a:tr>
              <a:tr h="147996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effectLst/>
                        </a:rPr>
                        <a:t>UI-C-1135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일기 디테일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일기 디테일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660169"/>
                  </a:ext>
                </a:extLst>
              </a:tr>
              <a:tr h="260078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  <a:r>
                        <a:rPr lang="ko-KR" altLang="en-US" sz="900" dirty="0" smtClean="0">
                          <a:effectLst/>
                        </a:rPr>
                        <a:t>단어장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effectLst/>
                        </a:rPr>
                        <a:t>UI-C-1136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내 단어장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저장한 단어 알파벳 순으로 나열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807183"/>
                  </a:ext>
                </a:extLst>
              </a:tr>
              <a:tr h="147996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effectLst/>
                        </a:rPr>
                        <a:t>UI-C-1137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900" dirty="0" smtClean="0">
                          <a:effectLst/>
                        </a:rPr>
                        <a:t>단어장 </a:t>
                      </a:r>
                      <a:r>
                        <a:rPr lang="en-US" altLang="ko-KR" sz="900" dirty="0" smtClean="0">
                          <a:effectLst/>
                        </a:rPr>
                        <a:t>(</a:t>
                      </a:r>
                      <a:r>
                        <a:rPr lang="ko-KR" altLang="en-US" sz="900" dirty="0" smtClean="0">
                          <a:effectLst/>
                        </a:rPr>
                        <a:t>영어</a:t>
                      </a:r>
                      <a:r>
                        <a:rPr lang="en-US" altLang="ko-KR" sz="900" dirty="0" smtClean="0">
                          <a:effectLst/>
                        </a:rPr>
                        <a:t>)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단어 뜻</a:t>
                      </a:r>
                      <a:r>
                        <a:rPr lang="en-US" altLang="ko-KR" sz="900" dirty="0" smtClean="0">
                          <a:effectLst/>
                        </a:rPr>
                        <a:t>, </a:t>
                      </a:r>
                      <a:r>
                        <a:rPr lang="ko-KR" altLang="en-US" sz="900" dirty="0" smtClean="0">
                          <a:effectLst/>
                        </a:rPr>
                        <a:t>품사</a:t>
                      </a:r>
                      <a:r>
                        <a:rPr lang="en-US" altLang="ko-KR" sz="900" dirty="0" smtClean="0">
                          <a:effectLst/>
                        </a:rPr>
                        <a:t>,</a:t>
                      </a:r>
                      <a:r>
                        <a:rPr lang="ko-KR" altLang="en-US" sz="900" dirty="0" smtClean="0">
                          <a:effectLst/>
                        </a:rPr>
                        <a:t>예시 나열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192725"/>
                  </a:ext>
                </a:extLst>
              </a:tr>
              <a:tr h="260078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  <a:r>
                        <a:rPr lang="ko-KR" altLang="en-US" sz="900" dirty="0" smtClean="0">
                          <a:effectLst/>
                        </a:rPr>
                        <a:t>내 프로필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effectLst/>
                        </a:rPr>
                        <a:t>UI-C-1138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900" dirty="0" smtClean="0">
                          <a:effectLst/>
                        </a:rPr>
                        <a:t>단어장 </a:t>
                      </a:r>
                      <a:r>
                        <a:rPr lang="en-US" altLang="ko-KR" sz="900" dirty="0" smtClean="0">
                          <a:effectLst/>
                        </a:rPr>
                        <a:t>(</a:t>
                      </a:r>
                      <a:r>
                        <a:rPr lang="ko-KR" altLang="en-US" sz="900" dirty="0" smtClean="0">
                          <a:effectLst/>
                        </a:rPr>
                        <a:t>한글</a:t>
                      </a:r>
                      <a:r>
                        <a:rPr lang="en-US" altLang="ko-KR" sz="900" dirty="0" smtClean="0">
                          <a:effectLst/>
                        </a:rPr>
                        <a:t>)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900" dirty="0" smtClean="0">
                          <a:effectLst/>
                        </a:rPr>
                        <a:t>한글</a:t>
                      </a:r>
                      <a:r>
                        <a:rPr lang="en-US" altLang="ko-KR" sz="900" dirty="0" smtClean="0">
                          <a:effectLst/>
                        </a:rPr>
                        <a:t>,</a:t>
                      </a:r>
                      <a:r>
                        <a:rPr lang="en-US" altLang="ko-KR" sz="900" baseline="0" dirty="0" smtClean="0">
                          <a:effectLst/>
                        </a:rPr>
                        <a:t> </a:t>
                      </a:r>
                      <a:r>
                        <a:rPr lang="ko-KR" altLang="en-US" sz="900" baseline="0" dirty="0" smtClean="0">
                          <a:effectLst/>
                        </a:rPr>
                        <a:t>영어 예시 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419720"/>
                  </a:ext>
                </a:extLst>
              </a:tr>
              <a:tr h="147996">
                <a:tc>
                  <a:txBody>
                    <a:bodyPr/>
                    <a:lstStyle/>
                    <a:p>
                      <a:r>
                        <a:rPr lang="ko-KR" altLang="en-US" sz="90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effectLst/>
                        </a:rPr>
                        <a:t>UI-C-1139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900" dirty="0" smtClean="0">
                          <a:effectLst/>
                        </a:rPr>
                        <a:t>내 프로필 안내</a:t>
                      </a:r>
                      <a:endParaRPr lang="en-US" altLang="ko-KR" sz="900" dirty="0" smtClean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900" baseline="0" dirty="0" smtClean="0">
                          <a:effectLst/>
                        </a:rPr>
                        <a:t>캐릭터 목소리 설정 창</a:t>
                      </a:r>
                      <a:endParaRPr lang="en-US" altLang="ko-KR" sz="900" baseline="0" dirty="0" smtClean="0">
                        <a:effectLst/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900" baseline="0" dirty="0" smtClean="0">
                          <a:effectLst/>
                        </a:rPr>
                        <a:t>프로필 사진 변경 창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155152"/>
                  </a:ext>
                </a:extLst>
              </a:tr>
              <a:tr h="242846">
                <a:tc>
                  <a:txBody>
                    <a:bodyPr/>
                    <a:lstStyle/>
                    <a:p>
                      <a:r>
                        <a:rPr lang="ko-KR" altLang="en-US" sz="90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UI-C-1140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900" dirty="0" smtClean="0">
                          <a:effectLst/>
                        </a:rPr>
                        <a:t>내 프로필 캐릭터 변경</a:t>
                      </a:r>
                      <a:endParaRPr lang="en-US" altLang="ko-KR" sz="900" dirty="0" smtClean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effectLst/>
                        </a:rPr>
                        <a:t>프로필 사진 변경 창</a:t>
                      </a:r>
                      <a:endParaRPr lang="en-US" altLang="ko-KR" sz="900" baseline="0" dirty="0" smtClean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511329"/>
                  </a:ext>
                </a:extLst>
              </a:tr>
              <a:tr h="192071"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UI-C-1141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내 프로필 목소리 변경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effectLst/>
                        </a:rPr>
                        <a:t>캐릭터 목소리 설정 창</a:t>
                      </a:r>
                      <a:endParaRPr lang="ko-KR" altLang="en-US" sz="900" dirty="0" smtClean="0">
                        <a:effectLst/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378016"/>
                  </a:ext>
                </a:extLst>
              </a:tr>
              <a:tr h="192071"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환경설정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UI-C-1142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환경설정 안내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036999"/>
                  </a:ext>
                </a:extLst>
              </a:tr>
              <a:tr h="227709"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UI-C-1143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작성한 일기 조회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907231"/>
                  </a:ext>
                </a:extLst>
              </a:tr>
              <a:tr h="192071"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UI-C-1144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비밀번호 변경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032117"/>
                  </a:ext>
                </a:extLst>
              </a:tr>
              <a:tr h="256263"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UI-C-1145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핀 번호 변경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761941"/>
                  </a:ext>
                </a:extLst>
              </a:tr>
              <a:tr h="192071"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UI-C-1146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핀 번호 인증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1671364"/>
                  </a:ext>
                </a:extLst>
              </a:tr>
              <a:tr h="192071"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968223"/>
                  </a:ext>
                </a:extLst>
              </a:tr>
              <a:tr h="192071"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679683"/>
                  </a:ext>
                </a:extLst>
              </a:tr>
              <a:tr h="192071"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347827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80878" y="65874"/>
            <a:ext cx="662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스크린 목록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8251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783856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단어</a:t>
                      </a:r>
                      <a:r>
                        <a:rPr lang="ko-KR" altLang="en-US" sz="1400" baseline="0" dirty="0" smtClean="0">
                          <a:effectLst/>
                        </a:rPr>
                        <a:t> </a:t>
                      </a:r>
                      <a:r>
                        <a:rPr lang="en-US" altLang="ko-KR" sz="1400" dirty="0" smtClean="0">
                          <a:effectLst/>
                        </a:rPr>
                        <a:t>(</a:t>
                      </a:r>
                      <a:r>
                        <a:rPr lang="ko-KR" altLang="en-US" sz="1400" dirty="0" smtClean="0">
                          <a:effectLst/>
                        </a:rPr>
                        <a:t>번역</a:t>
                      </a:r>
                      <a:r>
                        <a:rPr lang="en-US" altLang="ko-KR" sz="1400" dirty="0" smtClean="0">
                          <a:effectLst/>
                        </a:rPr>
                        <a:t>)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UI-C-1231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일기쓰기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sp>
        <p:nvSpPr>
          <p:cNvPr id="2" name="곱셈 기호 1"/>
          <p:cNvSpPr/>
          <p:nvPr/>
        </p:nvSpPr>
        <p:spPr>
          <a:xfrm>
            <a:off x="3975013" y="3878287"/>
            <a:ext cx="545374" cy="41801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526003"/>
              </p:ext>
            </p:extLst>
          </p:nvPr>
        </p:nvGraphicFramePr>
        <p:xfrm>
          <a:off x="8113394" y="1817211"/>
          <a:ext cx="3590926" cy="3975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36857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DESCRIBTION</a:t>
                      </a:r>
                      <a:endParaRPr lang="ko-KR" altLang="en-US" sz="1500" dirty="0"/>
                    </a:p>
                  </a:txBody>
                  <a:tcPr marL="75540" marR="75540" marT="37770" marB="3777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1. </a:t>
                      </a:r>
                      <a:r>
                        <a:rPr lang="ko-KR" altLang="en-US" sz="900" dirty="0" smtClean="0"/>
                        <a:t>문법 검사</a:t>
                      </a:r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 시 작성된 문장 문법 체크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문법 오류 발생 시 일기 </a:t>
                      </a: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저장불가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87345193"/>
                  </a:ext>
                </a:extLst>
              </a:tr>
              <a:tr h="402548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2. </a:t>
                      </a:r>
                      <a:r>
                        <a:rPr lang="ko-KR" altLang="en-US" sz="900" dirty="0" smtClean="0"/>
                        <a:t>키보드 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</a:t>
                      </a:r>
                      <a:r>
                        <a:rPr lang="ko-KR" altLang="en-US" sz="900" dirty="0" smtClean="0"/>
                        <a:t>타이핑을 위한 키보드 창 켜짐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990000677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3. </a:t>
                      </a:r>
                      <a:r>
                        <a:rPr lang="ko-KR" altLang="en-US" sz="900" dirty="0" smtClean="0"/>
                        <a:t>일기 쓰기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클릭 시 </a:t>
                      </a:r>
                      <a:r>
                        <a:rPr lang="ko-KR" altLang="en-US" sz="900" dirty="0" err="1" smtClean="0"/>
                        <a:t>일기목록</a:t>
                      </a:r>
                      <a:r>
                        <a:rPr lang="ko-KR" altLang="en-US" sz="900" dirty="0" smtClean="0"/>
                        <a:t> 페이지로 이동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979297581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4. </a:t>
                      </a:r>
                      <a:r>
                        <a:rPr lang="ko-KR" altLang="en-US" sz="900" dirty="0" smtClean="0"/>
                        <a:t>뒤로 가기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클릭 시 메인페이지로 이동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2466291823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5. </a:t>
                      </a:r>
                      <a:r>
                        <a:rPr lang="ko-KR" altLang="en-US" sz="900" dirty="0" smtClean="0"/>
                        <a:t>체크</a:t>
                      </a:r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체크한 단어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6. </a:t>
                      </a:r>
                      <a:r>
                        <a:rPr lang="ko-KR" altLang="en-US" sz="900" dirty="0" smtClean="0"/>
                        <a:t>확성기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발음 음성 지원  가능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7. HINT( </a:t>
                      </a:r>
                      <a:r>
                        <a:rPr lang="ko-KR" altLang="en-US" sz="900" dirty="0" smtClean="0"/>
                        <a:t>번역 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aseline="0" dirty="0" smtClean="0"/>
                        <a:t>-</a:t>
                      </a:r>
                      <a:r>
                        <a:rPr lang="ko-KR" altLang="en-US" sz="900" baseline="0" dirty="0" smtClean="0"/>
                        <a:t>입력을 받아서 번역을 해주는 컴포넌트</a:t>
                      </a:r>
                      <a:endParaRPr lang="en-US" altLang="ko-KR" sz="900" baseline="0" dirty="0" smtClean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8. </a:t>
                      </a:r>
                      <a:r>
                        <a:rPr lang="ko-KR" altLang="en-US" sz="900" dirty="0" smtClean="0"/>
                        <a:t>입력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최대 </a:t>
                      </a:r>
                      <a:r>
                        <a:rPr lang="en-US" altLang="ko-KR" sz="900" baseline="0" dirty="0" smtClean="0"/>
                        <a:t>200</a:t>
                      </a:r>
                      <a:r>
                        <a:rPr lang="ko-KR" altLang="en-US" sz="900" baseline="0" dirty="0" smtClean="0"/>
                        <a:t>자 가능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66638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200643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내용 저장 </a:t>
                      </a:r>
                      <a:r>
                        <a:rPr lang="ko-KR" altLang="en-US" sz="1400" dirty="0" err="1" smtClean="0">
                          <a:effectLst/>
                        </a:rPr>
                        <a:t>모달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UI-C-1232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일기쓰기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654554"/>
              </p:ext>
            </p:extLst>
          </p:nvPr>
        </p:nvGraphicFramePr>
        <p:xfrm>
          <a:off x="8113394" y="1817211"/>
          <a:ext cx="3590926" cy="3975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36857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DESCRIBTION</a:t>
                      </a:r>
                      <a:endParaRPr lang="ko-KR" altLang="en-US" sz="1500" dirty="0"/>
                    </a:p>
                  </a:txBody>
                  <a:tcPr marL="75540" marR="75540" marT="37770" marB="3777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1. </a:t>
                      </a:r>
                      <a:r>
                        <a:rPr lang="ko-KR" altLang="en-US" sz="900" dirty="0" smtClean="0"/>
                        <a:t>문법 검사</a:t>
                      </a:r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 시 작성된 문장 문법 체크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문법 오류 발생 시 일기 </a:t>
                      </a: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저장불가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87345193"/>
                  </a:ext>
                </a:extLst>
              </a:tr>
              <a:tr h="402548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2. </a:t>
                      </a:r>
                      <a:r>
                        <a:rPr lang="ko-KR" altLang="en-US" sz="900" dirty="0" smtClean="0"/>
                        <a:t>키보드 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</a:t>
                      </a:r>
                      <a:r>
                        <a:rPr lang="ko-KR" altLang="en-US" sz="900" dirty="0" smtClean="0"/>
                        <a:t>타이핑을 위한 키보드 창 켜짐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990000677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3. </a:t>
                      </a:r>
                      <a:r>
                        <a:rPr lang="ko-KR" altLang="en-US" sz="900" dirty="0" smtClean="0"/>
                        <a:t>일기 쓰기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클릭 시 </a:t>
                      </a:r>
                      <a:r>
                        <a:rPr lang="ko-KR" altLang="en-US" sz="900" dirty="0" err="1" smtClean="0"/>
                        <a:t>일기목록</a:t>
                      </a:r>
                      <a:r>
                        <a:rPr lang="ko-KR" altLang="en-US" sz="900" dirty="0" smtClean="0"/>
                        <a:t> 페이지로 이동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979297581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4. </a:t>
                      </a:r>
                      <a:r>
                        <a:rPr lang="ko-KR" altLang="en-US" sz="900" dirty="0" smtClean="0"/>
                        <a:t>뒤로 가기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클릭 시 메인페이지로 이동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2466291823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5. </a:t>
                      </a:r>
                      <a:r>
                        <a:rPr lang="ko-KR" altLang="en-US" sz="900" dirty="0" smtClean="0"/>
                        <a:t>체크</a:t>
                      </a:r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체크한 단어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6. </a:t>
                      </a:r>
                      <a:r>
                        <a:rPr lang="ko-KR" altLang="en-US" sz="900" dirty="0" smtClean="0"/>
                        <a:t>확성기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발음 음성 지원  가능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7. HINT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단어 추천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8. </a:t>
                      </a:r>
                      <a:r>
                        <a:rPr lang="ko-KR" altLang="en-US" sz="900" dirty="0" smtClean="0"/>
                        <a:t>입력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최대 </a:t>
                      </a:r>
                      <a:r>
                        <a:rPr lang="en-US" altLang="ko-KR" sz="900" baseline="0" dirty="0" smtClean="0"/>
                        <a:t>200</a:t>
                      </a:r>
                      <a:r>
                        <a:rPr lang="ko-KR" altLang="en-US" sz="900" baseline="0" dirty="0" smtClean="0"/>
                        <a:t>자 가능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0647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729553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내용</a:t>
                      </a:r>
                      <a:r>
                        <a:rPr lang="ko-KR" altLang="en-US" sz="1400" baseline="0" dirty="0" smtClean="0">
                          <a:effectLst/>
                        </a:rPr>
                        <a:t> 작성 </a:t>
                      </a:r>
                      <a:r>
                        <a:rPr lang="ko-KR" altLang="en-US" sz="1400" baseline="0" dirty="0" err="1" smtClean="0">
                          <a:effectLst/>
                        </a:rPr>
                        <a:t>뒤로가기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UI-C-1233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일기쓰기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621732"/>
              </p:ext>
            </p:extLst>
          </p:nvPr>
        </p:nvGraphicFramePr>
        <p:xfrm>
          <a:off x="8113394" y="1817211"/>
          <a:ext cx="3590926" cy="386299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36857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ko-KR" altLang="en-US" sz="1200" dirty="0" smtClean="0"/>
                        <a:t>나가기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 smtClean="0"/>
                        <a:t>클릭 시</a:t>
                      </a:r>
                      <a:r>
                        <a:rPr lang="ko-KR" altLang="en-US" sz="1200" baseline="0" dirty="0" smtClean="0"/>
                        <a:t> 메인페이지로 이동</a:t>
                      </a:r>
                      <a:endParaRPr lang="en-US" altLang="ko-KR" sz="1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45193"/>
                  </a:ext>
                </a:extLst>
              </a:tr>
              <a:tr h="4025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돌아오기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클릭 시 일기 쓰기 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000677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297581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291823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4886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646906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목록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UI-C-1234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일기 목록 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332000"/>
              </p:ext>
            </p:extLst>
          </p:nvPr>
        </p:nvGraphicFramePr>
        <p:xfrm>
          <a:off x="8113394" y="1817211"/>
          <a:ext cx="3590926" cy="422312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36857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일기 목록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 smtClean="0"/>
                        <a:t>클릭 시 가로 스크롤 가능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 smtClean="0"/>
                        <a:t>월별</a:t>
                      </a:r>
                      <a:r>
                        <a:rPr lang="ko-KR" altLang="en-US" sz="1200" baseline="0" dirty="0" smtClean="0"/>
                        <a:t> 일기 목록 저장</a:t>
                      </a:r>
                      <a:r>
                        <a:rPr lang="ko-KR" altLang="en-US" sz="1200" dirty="0" smtClean="0"/>
                        <a:t> </a:t>
                      </a:r>
                      <a:endParaRPr lang="en-US" altLang="ko-KR" sz="1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45193"/>
                  </a:ext>
                </a:extLst>
              </a:tr>
              <a:tr h="4025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일기</a:t>
                      </a:r>
                      <a:r>
                        <a:rPr lang="ko-KR" altLang="en-US" sz="1200" baseline="0" dirty="0" smtClean="0"/>
                        <a:t> 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클릭 시 일기 디테일 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000677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일기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다른 월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 시 해당 월 일기로 나열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297581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4. </a:t>
                      </a:r>
                      <a:r>
                        <a:rPr lang="ko-KR" altLang="en-US" sz="1200" dirty="0" smtClean="0"/>
                        <a:t>뒤로 가기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 시 메인 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291823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077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747351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디테일 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UI-C-1235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일기 목록 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494568"/>
              </p:ext>
            </p:extLst>
          </p:nvPr>
        </p:nvGraphicFramePr>
        <p:xfrm>
          <a:off x="8113394" y="1817211"/>
          <a:ext cx="3590926" cy="413449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36857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일기 목록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 smtClean="0"/>
                        <a:t>클릭 시 가로 스크롤 가능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 smtClean="0"/>
                        <a:t>월별</a:t>
                      </a:r>
                      <a:r>
                        <a:rPr lang="ko-KR" altLang="en-US" sz="1200" baseline="0" dirty="0" smtClean="0"/>
                        <a:t> 일기 목록 저장</a:t>
                      </a:r>
                      <a:r>
                        <a:rPr lang="ko-KR" altLang="en-US" sz="1200" dirty="0" smtClean="0"/>
                        <a:t> </a:t>
                      </a:r>
                      <a:endParaRPr lang="en-US" altLang="ko-KR" sz="1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45193"/>
                  </a:ext>
                </a:extLst>
              </a:tr>
              <a:tr h="4025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일기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다른 일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 시 해당 일 일기로 나열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000677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뒤로 가기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 시 일기 목록 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297581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291823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036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646909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단어장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UI-C-1236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단어장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65996"/>
              </p:ext>
            </p:extLst>
          </p:nvPr>
        </p:nvGraphicFramePr>
        <p:xfrm>
          <a:off x="8113394" y="1817211"/>
          <a:ext cx="3590926" cy="404587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36857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ko-KR" altLang="en-US" sz="1200" dirty="0" smtClean="0"/>
                        <a:t>알파벳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클릭 시 내가 저장한 알파벳 목록 페이지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45193"/>
                  </a:ext>
                </a:extLst>
              </a:tr>
              <a:tr h="4025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뒤로 가기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클릭 시 </a:t>
                      </a:r>
                      <a:r>
                        <a:rPr lang="ko-KR" altLang="en-US" sz="1200" baseline="0" dirty="0" err="1" smtClean="0"/>
                        <a:t>메인페이지</a:t>
                      </a:r>
                      <a:r>
                        <a:rPr lang="ko-KR" altLang="en-US" sz="1200" baseline="0" dirty="0" smtClean="0"/>
                        <a:t>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000677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297581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291823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725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330919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단어장</a:t>
                      </a:r>
                      <a:r>
                        <a:rPr lang="en-US" altLang="ko-KR" sz="1400" dirty="0" smtClean="0">
                          <a:effectLst/>
                        </a:rPr>
                        <a:t>(</a:t>
                      </a:r>
                      <a:r>
                        <a:rPr lang="ko-KR" altLang="en-US" sz="1400" dirty="0" smtClean="0">
                          <a:effectLst/>
                        </a:rPr>
                        <a:t>영어</a:t>
                      </a:r>
                      <a:r>
                        <a:rPr lang="en-US" altLang="ko-KR" sz="1400" dirty="0" smtClean="0">
                          <a:effectLst/>
                        </a:rPr>
                        <a:t>)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UI-C-1237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단어장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588837"/>
              </p:ext>
            </p:extLst>
          </p:nvPr>
        </p:nvGraphicFramePr>
        <p:xfrm>
          <a:off x="8113394" y="1817211"/>
          <a:ext cx="3590926" cy="404587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36857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ko-KR" altLang="en-US" sz="1200" dirty="0" smtClean="0"/>
                        <a:t>알파벳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클릭 시 번역된 내용 나타남</a:t>
                      </a:r>
                      <a:r>
                        <a:rPr lang="en-US" altLang="ko-KR" sz="1200" baseline="0" dirty="0" smtClean="0"/>
                        <a:t>[</a:t>
                      </a:r>
                      <a:r>
                        <a:rPr lang="ko-KR" altLang="en-US" sz="1200" baseline="0" dirty="0" smtClean="0"/>
                        <a:t>뜻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품사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문장 예시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포함 최대 </a:t>
                      </a:r>
                      <a:r>
                        <a:rPr lang="en-US" altLang="ko-KR" sz="1200" baseline="0" dirty="0" smtClean="0"/>
                        <a:t>5</a:t>
                      </a:r>
                      <a:r>
                        <a:rPr lang="ko-KR" altLang="en-US" sz="1200" baseline="0" dirty="0" smtClean="0"/>
                        <a:t>줄</a:t>
                      </a:r>
                      <a:r>
                        <a:rPr lang="en-US" altLang="ko-KR" sz="1200" baseline="0" dirty="0" smtClean="0"/>
                        <a:t>!]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45193"/>
                  </a:ext>
                </a:extLst>
              </a:tr>
              <a:tr h="4025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뒤로 가기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클릭 시 </a:t>
                      </a:r>
                      <a:r>
                        <a:rPr lang="ko-KR" altLang="en-US" sz="1200" baseline="0" dirty="0" err="1" smtClean="0"/>
                        <a:t>메인페이지</a:t>
                      </a:r>
                      <a:r>
                        <a:rPr lang="ko-KR" altLang="en-US" sz="1200" baseline="0" dirty="0" smtClean="0"/>
                        <a:t>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000677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297581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291823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102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928180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단어장</a:t>
                      </a:r>
                      <a:r>
                        <a:rPr lang="en-US" altLang="ko-KR" sz="1400" dirty="0" smtClean="0">
                          <a:effectLst/>
                        </a:rPr>
                        <a:t>(</a:t>
                      </a:r>
                      <a:r>
                        <a:rPr lang="ko-KR" altLang="en-US" sz="1400" dirty="0" smtClean="0">
                          <a:effectLst/>
                        </a:rPr>
                        <a:t>한글</a:t>
                      </a:r>
                      <a:r>
                        <a:rPr lang="en-US" altLang="ko-KR" sz="1400" dirty="0" smtClean="0">
                          <a:effectLst/>
                        </a:rPr>
                        <a:t>)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UI-C-1238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단어장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738549"/>
              </p:ext>
            </p:extLst>
          </p:nvPr>
        </p:nvGraphicFramePr>
        <p:xfrm>
          <a:off x="8113394" y="1817211"/>
          <a:ext cx="3590926" cy="386299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36857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ko-KR" altLang="en-US" sz="1200" dirty="0" smtClean="0"/>
                        <a:t>카드 클릭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클릭 시 영어 단어로 표시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45193"/>
                  </a:ext>
                </a:extLst>
              </a:tr>
              <a:tr h="4025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뒤로 가기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클릭 시 </a:t>
                      </a:r>
                      <a:r>
                        <a:rPr lang="ko-KR" altLang="en-US" sz="1200" baseline="0" dirty="0" err="1" smtClean="0"/>
                        <a:t>메인페이지</a:t>
                      </a:r>
                      <a:r>
                        <a:rPr lang="ko-KR" altLang="en-US" sz="1200" baseline="0" dirty="0" smtClean="0"/>
                        <a:t>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000677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297581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291823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677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920784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내 프로필 안내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UI-C-1239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내 프로필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828441"/>
              </p:ext>
            </p:extLst>
          </p:nvPr>
        </p:nvGraphicFramePr>
        <p:xfrm>
          <a:off x="8113394" y="1817211"/>
          <a:ext cx="3590926" cy="432300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36857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목소리 변경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다른 </a:t>
                      </a:r>
                      <a:r>
                        <a:rPr lang="en-US" altLang="ko-KR" sz="1200" baseline="0" dirty="0" smtClean="0"/>
                        <a:t>Tacotron2 </a:t>
                      </a:r>
                      <a:r>
                        <a:rPr lang="ko-KR" altLang="en-US" sz="1200" baseline="0" dirty="0" smtClean="0"/>
                        <a:t>선택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45193"/>
                  </a:ext>
                </a:extLst>
              </a:tr>
              <a:tr h="402548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프로필 변경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200" dirty="0" smtClean="0"/>
                        <a:t>PIN </a:t>
                      </a:r>
                      <a:r>
                        <a:rPr lang="ko-KR" altLang="en-US" sz="1200" dirty="0" smtClean="0"/>
                        <a:t>번호 </a:t>
                      </a:r>
                      <a:r>
                        <a:rPr lang="ko-KR" altLang="en-US" sz="1200" dirty="0" err="1" smtClean="0"/>
                        <a:t>입력폼</a:t>
                      </a:r>
                      <a:r>
                        <a:rPr lang="ko-KR" altLang="en-US" sz="1200" dirty="0" smtClean="0"/>
                        <a:t> 생성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 smtClean="0"/>
                        <a:t>올바른 </a:t>
                      </a:r>
                      <a:r>
                        <a:rPr lang="ko-KR" altLang="en-US" sz="1200" dirty="0" err="1" smtClean="0"/>
                        <a:t>핀번호</a:t>
                      </a:r>
                      <a:r>
                        <a:rPr lang="ko-KR" altLang="en-US" sz="1200" dirty="0" smtClean="0"/>
                        <a:t> 입력 시 프로필 선택페이지로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000677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뒤로 가기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메인페이지로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297581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291823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984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634407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내 프로필 </a:t>
                      </a:r>
                      <a:r>
                        <a:rPr lang="ko-KR" altLang="en-US" sz="1400" dirty="0" err="1" smtClean="0">
                          <a:effectLst/>
                        </a:rPr>
                        <a:t>캐릭터변경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UI-C-1240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내 프로필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308457"/>
              </p:ext>
            </p:extLst>
          </p:nvPr>
        </p:nvGraphicFramePr>
        <p:xfrm>
          <a:off x="8113394" y="1817211"/>
          <a:ext cx="3590926" cy="38083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36857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목소리 변경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baseline="0" dirty="0" smtClean="0"/>
                        <a:t>캐릭터 </a:t>
                      </a:r>
                      <a:r>
                        <a:rPr lang="ko-KR" altLang="en-US" sz="1200" baseline="0" dirty="0" err="1" smtClean="0"/>
                        <a:t>선택시</a:t>
                      </a:r>
                      <a:r>
                        <a:rPr lang="ko-KR" altLang="en-US" sz="1200" baseline="0" dirty="0" smtClean="0"/>
                        <a:t> 캐릭터 설정</a:t>
                      </a:r>
                      <a:r>
                        <a:rPr lang="en-US" altLang="ko-KR" sz="1200" baseline="0" dirty="0" smtClean="0"/>
                        <a:t>[5</a:t>
                      </a:r>
                      <a:r>
                        <a:rPr lang="ko-KR" altLang="en-US" sz="1200" baseline="0" dirty="0" smtClean="0"/>
                        <a:t>초</a:t>
                      </a:r>
                      <a:r>
                        <a:rPr lang="en-US" altLang="ko-KR" sz="1200" baseline="0" dirty="0" smtClean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45193"/>
                  </a:ext>
                </a:extLst>
              </a:tr>
              <a:tr h="402548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뒤로 가기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메인페이지로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000677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297581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291823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668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241648"/>
              </p:ext>
            </p:extLst>
          </p:nvPr>
        </p:nvGraphicFramePr>
        <p:xfrm>
          <a:off x="358140" y="345599"/>
          <a:ext cx="11346180" cy="645001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34020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시작 페이지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UI-A-1110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회원가입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571688"/>
              </p:ext>
            </p:extLst>
          </p:nvPr>
        </p:nvGraphicFramePr>
        <p:xfrm>
          <a:off x="8113394" y="1837293"/>
          <a:ext cx="3590926" cy="1737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4172921512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600756955"/>
                    </a:ext>
                  </a:extLst>
                </a:gridCol>
              </a:tblGrid>
              <a:tr h="1705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385098"/>
                  </a:ext>
                </a:extLst>
              </a:tr>
              <a:tr h="1705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1.</a:t>
                      </a:r>
                      <a:r>
                        <a:rPr lang="ko-KR" altLang="en-US" sz="1200" dirty="0" smtClean="0"/>
                        <a:t>회원가입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회원가입 페이지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642451"/>
                  </a:ext>
                </a:extLst>
              </a:tr>
              <a:tr h="1705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2.</a:t>
                      </a:r>
                      <a:r>
                        <a:rPr lang="ko-KR" altLang="en-US" sz="1200" dirty="0" smtClean="0"/>
                        <a:t>로그인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로그인 페이지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919736"/>
                  </a:ext>
                </a:extLst>
              </a:tr>
              <a:tr h="170579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804564"/>
                  </a:ext>
                </a:extLst>
              </a:tr>
              <a:tr h="170579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374763"/>
                  </a:ext>
                </a:extLst>
              </a:tr>
              <a:tr h="170579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490749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2372"/>
            <a:ext cx="72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53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62930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내 프로필 목소리 변경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UI-C-1241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내 프로필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989135"/>
              </p:ext>
            </p:extLst>
          </p:nvPr>
        </p:nvGraphicFramePr>
        <p:xfrm>
          <a:off x="8113394" y="1817211"/>
          <a:ext cx="3590926" cy="38083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36857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목소리 변경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 smtClean="0"/>
                        <a:t>- </a:t>
                      </a:r>
                      <a:r>
                        <a:rPr lang="ko-KR" altLang="en-US" sz="1200" baseline="0" dirty="0" smtClean="0"/>
                        <a:t>클릭한 목소리 </a:t>
                      </a:r>
                      <a:r>
                        <a:rPr lang="ko-KR" altLang="en-US" sz="1200" baseline="0" dirty="0" err="1" smtClean="0"/>
                        <a:t>자동설정</a:t>
                      </a:r>
                      <a:endParaRPr lang="ko-KR" altLang="en-US" sz="1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45193"/>
                  </a:ext>
                </a:extLst>
              </a:tr>
              <a:tr h="402548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뒤로 가기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메인페이지로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000677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297581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291823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566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822885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환경설정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UI-C-1242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내 프로필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0" y="1837292"/>
            <a:ext cx="7200000" cy="4500000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056818"/>
              </p:ext>
            </p:extLst>
          </p:nvPr>
        </p:nvGraphicFramePr>
        <p:xfrm>
          <a:off x="8113394" y="1817211"/>
          <a:ext cx="3590926" cy="444560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36857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작성한 일기 조회 </a:t>
                      </a:r>
                      <a:r>
                        <a:rPr lang="en-US" altLang="ko-KR" sz="1200" dirty="0" smtClean="0"/>
                        <a:t>=&gt; </a:t>
                      </a:r>
                      <a:r>
                        <a:rPr lang="ko-KR" altLang="en-US" sz="1200" dirty="0" smtClean="0"/>
                        <a:t>일기 검사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aseline="0" dirty="0" smtClean="0"/>
                        <a:t>프로필 별 도장 없는 일기 조회 페이지로 이동</a:t>
                      </a: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aseline="0" dirty="0" smtClean="0"/>
                        <a:t>도장이 찍히지않은 페이지가 먼저 보임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45193"/>
                  </a:ext>
                </a:extLst>
              </a:tr>
              <a:tr h="402548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통계 보기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후 순위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 smtClean="0"/>
                        <a:t>통계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000677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핀 번호 변경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핀 번호 팝업 창 생성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297581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4.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비밀번호 변경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비밀번호 변경 창 생성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291823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5. </a:t>
                      </a:r>
                      <a:r>
                        <a:rPr lang="ko-KR" altLang="en-US" sz="1200" dirty="0" smtClean="0"/>
                        <a:t>프로필 삭제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프로필 삭제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368574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327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301367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작성한 일기 조회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UI-C-1243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내 프로필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391936"/>
              </p:ext>
            </p:extLst>
          </p:nvPr>
        </p:nvGraphicFramePr>
        <p:xfrm>
          <a:off x="8113394" y="1817211"/>
          <a:ext cx="3590926" cy="342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0" y="1837293"/>
            <a:ext cx="7200000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0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184180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비밀번호 변경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UI-C-1244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환경설정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959405"/>
              </p:ext>
            </p:extLst>
          </p:nvPr>
        </p:nvGraphicFramePr>
        <p:xfrm>
          <a:off x="8113394" y="1817211"/>
          <a:ext cx="3590926" cy="342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0" y="1837292"/>
            <a:ext cx="72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7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486448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핀 번호 변경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UI-C-1245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내 프로필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71248"/>
              </p:ext>
            </p:extLst>
          </p:nvPr>
        </p:nvGraphicFramePr>
        <p:xfrm>
          <a:off x="8113394" y="1817211"/>
          <a:ext cx="3590926" cy="342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0" y="1837293"/>
            <a:ext cx="7200000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08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296271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핀 번호 인증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UI-C-1246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내 프로필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987846"/>
              </p:ext>
            </p:extLst>
          </p:nvPr>
        </p:nvGraphicFramePr>
        <p:xfrm>
          <a:off x="8113394" y="1817211"/>
          <a:ext cx="3590926" cy="342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0" y="1837293"/>
            <a:ext cx="7200000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7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61534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이메일 인증 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UI-A-1111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회원가입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이메일 인증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179278"/>
              </p:ext>
            </p:extLst>
          </p:nvPr>
        </p:nvGraphicFramePr>
        <p:xfrm>
          <a:off x="8113394" y="1839256"/>
          <a:ext cx="3590926" cy="22715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30143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301433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이메일 입력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이메일 형식 일치 여부 확인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3014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인증코드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인증코드 일치 여부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3014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뒤로 가기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 smtClean="0"/>
                        <a:t>회원가입 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3242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4. </a:t>
                      </a:r>
                      <a:r>
                        <a:rPr lang="ko-KR" altLang="en-US" sz="1200" dirty="0" smtClean="0"/>
                        <a:t>이메일 중복 확인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이메일 중복 확인 창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301433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8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695358"/>
              </p:ext>
            </p:extLst>
          </p:nvPr>
        </p:nvGraphicFramePr>
        <p:xfrm>
          <a:off x="358140" y="345599"/>
          <a:ext cx="11346180" cy="645001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34020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회원 가입 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UI-A-1112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회원가입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172064"/>
              </p:ext>
            </p:extLst>
          </p:nvPr>
        </p:nvGraphicFramePr>
        <p:xfrm>
          <a:off x="8113394" y="1837293"/>
          <a:ext cx="3590926" cy="3931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4172921512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600756955"/>
                    </a:ext>
                  </a:extLst>
                </a:gridCol>
              </a:tblGrid>
              <a:tr h="15300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385098"/>
                  </a:ext>
                </a:extLst>
              </a:tr>
              <a:tr h="1912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1.</a:t>
                      </a:r>
                      <a:r>
                        <a:rPr lang="ko-KR" altLang="en-US" sz="1200" dirty="0" smtClean="0"/>
                        <a:t>이메일 주소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이메일 형식 체크</a:t>
                      </a:r>
                      <a:endParaRPr lang="en-US" altLang="ko-KR" sz="12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이메일 중복 체크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64245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이메일</a:t>
                      </a:r>
                      <a:r>
                        <a:rPr lang="ko-KR" altLang="en-US" sz="1200" baseline="0" dirty="0" smtClean="0"/>
                        <a:t> 인증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메일 수신 여부 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919736"/>
                  </a:ext>
                </a:extLst>
              </a:tr>
              <a:tr h="1912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비밀번호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대소문자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영어</a:t>
                      </a:r>
                      <a:r>
                        <a:rPr lang="en-US" altLang="ko-KR" sz="1200" baseline="0" dirty="0" smtClean="0"/>
                        <a:t>),</a:t>
                      </a:r>
                      <a:r>
                        <a:rPr lang="ko-KR" altLang="en-US" sz="1200" baseline="0" dirty="0" smtClean="0"/>
                        <a:t>숫자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조합 </a:t>
                      </a:r>
                      <a:r>
                        <a:rPr lang="en-US" altLang="ko-KR" sz="1200" baseline="0" dirty="0" smtClean="0"/>
                        <a:t>8</a:t>
                      </a:r>
                      <a:r>
                        <a:rPr lang="ko-KR" altLang="en-US" sz="1200" baseline="0" dirty="0" smtClean="0"/>
                        <a:t>자리 이상 입력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804564"/>
                  </a:ext>
                </a:extLst>
              </a:tr>
              <a:tr h="1912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4. </a:t>
                      </a:r>
                      <a:r>
                        <a:rPr lang="ko-KR" altLang="en-US" sz="1200" dirty="0" smtClean="0"/>
                        <a:t>비밀번호 확인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비밀번호 </a:t>
                      </a:r>
                      <a:r>
                        <a:rPr lang="ko-KR" altLang="en-US" sz="1200" dirty="0" err="1" smtClean="0"/>
                        <a:t>일치여부</a:t>
                      </a:r>
                      <a:r>
                        <a:rPr lang="ko-KR" altLang="en-US" sz="1200" dirty="0" smtClean="0"/>
                        <a:t> 확인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6346196"/>
                  </a:ext>
                </a:extLst>
              </a:tr>
              <a:tr h="1912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5. </a:t>
                      </a:r>
                      <a:r>
                        <a:rPr lang="ko-KR" altLang="en-US" sz="1200" dirty="0" smtClean="0"/>
                        <a:t>가입 완료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올바른 데이터일 경우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로그인 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374763"/>
                  </a:ext>
                </a:extLst>
              </a:tr>
              <a:tr h="1912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6.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로그인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클릭 시 로그인 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490749"/>
                  </a:ext>
                </a:extLst>
              </a:tr>
              <a:tr h="4207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7. </a:t>
                      </a:r>
                      <a:r>
                        <a:rPr lang="ko-KR" altLang="en-US" sz="1200" dirty="0" smtClean="0"/>
                        <a:t>아이디</a:t>
                      </a:r>
                      <a:r>
                        <a:rPr lang="en-US" altLang="ko-KR" sz="1200" baseline="0" dirty="0" smtClean="0"/>
                        <a:t> – </a:t>
                      </a:r>
                      <a:r>
                        <a:rPr lang="ko-KR" altLang="en-US" sz="1200" baseline="0" dirty="0" smtClean="0"/>
                        <a:t>추가</a:t>
                      </a:r>
                      <a:endParaRPr lang="en-US" altLang="ko-KR" sz="1200" baseline="0" dirty="0" smtClean="0"/>
                    </a:p>
                    <a:p>
                      <a:pPr latinLnBrk="1"/>
                      <a:endParaRPr lang="en-US" altLang="ko-KR" sz="12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아이디 중복 확인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이메일 중복 확인</a:t>
                      </a:r>
                      <a:endParaRPr lang="en-US" altLang="ko-KR" sz="120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aseline="0" dirty="0" smtClean="0"/>
                        <a:t>비밀번호 </a:t>
                      </a:r>
                      <a:r>
                        <a:rPr lang="en-US" altLang="ko-KR" sz="1200" baseline="0" dirty="0" smtClean="0"/>
                        <a:t>X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aseline="0" dirty="0" smtClean="0"/>
                        <a:t>자동 로그인</a:t>
                      </a:r>
                      <a:endParaRPr lang="en-US" altLang="ko-KR" sz="1200" baseline="0" dirty="0" smtClean="0"/>
                    </a:p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278393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2372"/>
            <a:ext cx="72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6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859423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회원 가입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UI-A-1112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회원가입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018841"/>
              </p:ext>
            </p:extLst>
          </p:nvPr>
        </p:nvGraphicFramePr>
        <p:xfrm>
          <a:off x="1519860" y="1874183"/>
          <a:ext cx="9152280" cy="5087554"/>
        </p:xfrm>
        <a:graphic>
          <a:graphicData uri="http://schemas.openxmlformats.org/drawingml/2006/table">
            <a:tbl>
              <a:tblPr/>
              <a:tblGrid>
                <a:gridCol w="720420">
                  <a:extLst>
                    <a:ext uri="{9D8B030D-6E8A-4147-A177-3AD203B41FA5}">
                      <a16:colId xmlns:a16="http://schemas.microsoft.com/office/drawing/2014/main" val="2253537751"/>
                    </a:ext>
                  </a:extLst>
                </a:gridCol>
                <a:gridCol w="2940492">
                  <a:extLst>
                    <a:ext uri="{9D8B030D-6E8A-4147-A177-3AD203B41FA5}">
                      <a16:colId xmlns:a16="http://schemas.microsoft.com/office/drawing/2014/main" val="3086551818"/>
                    </a:ext>
                  </a:extLst>
                </a:gridCol>
                <a:gridCol w="1067628">
                  <a:extLst>
                    <a:ext uri="{9D8B030D-6E8A-4147-A177-3AD203B41FA5}">
                      <a16:colId xmlns:a16="http://schemas.microsoft.com/office/drawing/2014/main" val="3302926764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345683347"/>
                    </a:ext>
                  </a:extLst>
                </a:gridCol>
                <a:gridCol w="2869260">
                  <a:extLst>
                    <a:ext uri="{9D8B030D-6E8A-4147-A177-3AD203B41FA5}">
                      <a16:colId xmlns:a16="http://schemas.microsoft.com/office/drawing/2014/main" val="268148528"/>
                    </a:ext>
                  </a:extLst>
                </a:gridCol>
              </a:tblGrid>
              <a:tr h="17225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No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When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Given#1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Given#2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Then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195424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1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이메일 입력</a:t>
                      </a:r>
                      <a:r>
                        <a:rPr lang="en-US" altLang="ko-KR" sz="1100" dirty="0" smtClean="0"/>
                        <a:t>: YES</a:t>
                      </a:r>
                      <a:r>
                        <a:rPr lang="ko-KR" altLang="en-US" sz="1100" dirty="0" smtClean="0"/>
                        <a:t> 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effectLst/>
                        </a:rPr>
                        <a:t>이메일이 형식에 맞지 않음</a:t>
                      </a:r>
                    </a:p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이메일이 데이터 안에 중복됨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effectLst/>
                        </a:rPr>
                        <a:t>-</a:t>
                      </a:r>
                      <a:r>
                        <a:rPr lang="en-US" altLang="ko-KR" sz="1100" baseline="0" dirty="0" smtClean="0">
                          <a:effectLst/>
                        </a:rPr>
                        <a:t> </a:t>
                      </a:r>
                      <a:r>
                        <a:rPr lang="en-US" altLang="ko-KR" sz="1100" dirty="0" smtClean="0">
                          <a:effectLst/>
                        </a:rPr>
                        <a:t> </a:t>
                      </a:r>
                      <a:r>
                        <a:rPr lang="ko-KR" altLang="en-US" sz="1100" dirty="0" smtClean="0"/>
                        <a:t>“이미 가입된 이메일 입니다</a:t>
                      </a:r>
                      <a:r>
                        <a:rPr lang="en-US" altLang="ko-KR" sz="1100" dirty="0" smtClean="0"/>
                        <a:t>.”</a:t>
                      </a:r>
                      <a:r>
                        <a:rPr lang="ko-KR" altLang="en-US" sz="1100" dirty="0" smtClean="0"/>
                        <a:t>라는 팝업 창 출력</a:t>
                      </a:r>
                      <a:endParaRPr lang="ko-KR" altLang="en-US" sz="1100" dirty="0" smtClean="0">
                        <a:effectLst/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endParaRPr lang="en-US" altLang="ko-KR" sz="1100" dirty="0" smtClean="0"/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539401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2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이메일 입력</a:t>
                      </a:r>
                      <a:r>
                        <a:rPr lang="en-US" altLang="ko-KR" sz="1100" dirty="0" smtClean="0">
                          <a:effectLst/>
                        </a:rPr>
                        <a:t>: NO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US" altLang="ko-KR" sz="1100" dirty="0" smtClean="0"/>
                        <a:t>“</a:t>
                      </a:r>
                      <a:r>
                        <a:rPr lang="ko-KR" altLang="en-US" sz="1100" dirty="0" smtClean="0"/>
                        <a:t>이메일을 작성 바랍니다</a:t>
                      </a:r>
                      <a:r>
                        <a:rPr lang="en-US" altLang="ko-KR" sz="1100" dirty="0" smtClean="0"/>
                        <a:t>” </a:t>
                      </a:r>
                      <a:r>
                        <a:rPr lang="ko-KR" altLang="en-US" sz="1100" dirty="0" smtClean="0"/>
                        <a:t>라는 팝업 창 출력</a:t>
                      </a:r>
                      <a:endParaRPr lang="en-US" altLang="ko-KR" sz="1100" dirty="0" smtClean="0"/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077259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3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이메일 인증</a:t>
                      </a:r>
                      <a:r>
                        <a:rPr lang="en-US" altLang="ko-KR" sz="1100" dirty="0" smtClean="0">
                          <a:effectLst/>
                        </a:rPr>
                        <a:t>: YES / </a:t>
                      </a:r>
                      <a:r>
                        <a:rPr lang="ko-KR" altLang="en-US" sz="1100" dirty="0" smtClean="0">
                          <a:effectLst/>
                        </a:rPr>
                        <a:t>인증번호 입력 </a:t>
                      </a:r>
                      <a:r>
                        <a:rPr lang="en-US" altLang="ko-KR" sz="1100" dirty="0" smtClean="0">
                          <a:effectLst/>
                        </a:rPr>
                        <a:t>:</a:t>
                      </a:r>
                      <a:r>
                        <a:rPr lang="en-US" altLang="ko-KR" sz="1100" baseline="0" dirty="0" smtClean="0">
                          <a:effectLst/>
                        </a:rPr>
                        <a:t> NO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</a:t>
                      </a:r>
                      <a:r>
                        <a:rPr lang="en-US" altLang="ko-KR" sz="1100" dirty="0" smtClean="0"/>
                        <a:t> “</a:t>
                      </a:r>
                      <a:r>
                        <a:rPr lang="ko-KR" altLang="en-US" sz="1100" dirty="0" smtClean="0"/>
                        <a:t>인증번호를 입력하세요</a:t>
                      </a:r>
                      <a:r>
                        <a:rPr lang="en-US" altLang="ko-KR" sz="1100" dirty="0" smtClean="0"/>
                        <a:t>.” </a:t>
                      </a:r>
                      <a:r>
                        <a:rPr lang="ko-KR" altLang="en-US" sz="1100" dirty="0" smtClean="0"/>
                        <a:t>팝업 창 출력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988696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4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이메일 인증</a:t>
                      </a:r>
                      <a:r>
                        <a:rPr lang="en-US" altLang="ko-KR" sz="1100" dirty="0" smtClean="0">
                          <a:effectLst/>
                        </a:rPr>
                        <a:t>: YES / </a:t>
                      </a:r>
                      <a:r>
                        <a:rPr lang="ko-KR" altLang="en-US" sz="1100" dirty="0" smtClean="0">
                          <a:effectLst/>
                        </a:rPr>
                        <a:t>인증번호 입력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중복된 이메일이 존재함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</a:t>
                      </a:r>
                      <a:r>
                        <a:rPr lang="en-US" altLang="ko-KR" sz="1100" dirty="0" smtClean="0"/>
                        <a:t> “</a:t>
                      </a:r>
                      <a:r>
                        <a:rPr lang="ko-KR" altLang="en-US" sz="1100" dirty="0" smtClean="0"/>
                        <a:t>인증번호가 일치하지 않습니다</a:t>
                      </a:r>
                      <a:r>
                        <a:rPr lang="en-US" altLang="ko-KR" sz="1100" dirty="0" smtClean="0"/>
                        <a:t>.” </a:t>
                      </a:r>
                      <a:r>
                        <a:rPr lang="ko-KR" altLang="en-US" sz="1100" dirty="0" smtClean="0"/>
                        <a:t>팝업 창 출력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42882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5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이메일 인증</a:t>
                      </a:r>
                      <a:r>
                        <a:rPr lang="en-US" altLang="ko-KR" sz="1100" dirty="0" smtClean="0">
                          <a:effectLst/>
                        </a:rPr>
                        <a:t>: YES / </a:t>
                      </a:r>
                      <a:r>
                        <a:rPr lang="ko-KR" altLang="en-US" sz="1100" dirty="0" smtClean="0">
                          <a:effectLst/>
                        </a:rPr>
                        <a:t>인증번호 입력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입력 시간 제한 초과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 smtClean="0"/>
                        <a:t>“인증번호 입력 제한시간이 초과되었습니다 </a:t>
                      </a:r>
                      <a:r>
                        <a:rPr lang="en-US" altLang="ko-KR" sz="1100" dirty="0" smtClean="0"/>
                        <a:t>.” </a:t>
                      </a:r>
                      <a:r>
                        <a:rPr lang="ko-KR" altLang="en-US" sz="1100" dirty="0" smtClean="0"/>
                        <a:t>팝업 창 출력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157392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6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비밀번호 입력</a:t>
                      </a:r>
                      <a:r>
                        <a:rPr lang="en-US" altLang="ko-KR" sz="1100" dirty="0" smtClean="0"/>
                        <a:t>:YES / </a:t>
                      </a:r>
                      <a:r>
                        <a:rPr lang="ko-KR" altLang="en-US" sz="1100" dirty="0" smtClean="0"/>
                        <a:t>비밀번호 재입력</a:t>
                      </a:r>
                      <a:r>
                        <a:rPr lang="en-US" altLang="ko-KR" sz="1100" dirty="0" smtClean="0"/>
                        <a:t>:NO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 </a:t>
                      </a:r>
                      <a:r>
                        <a:rPr lang="ko-KR" altLang="en-US" sz="1100" dirty="0" smtClean="0">
                          <a:effectLst/>
                        </a:rPr>
                        <a:t>한번 더 입력하세요 메시지 출력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292147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6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비밀번호 입력</a:t>
                      </a:r>
                      <a:r>
                        <a:rPr lang="en-US" altLang="ko-KR" sz="1100" dirty="0" smtClean="0"/>
                        <a:t>:YES / </a:t>
                      </a:r>
                      <a:r>
                        <a:rPr lang="ko-KR" altLang="en-US" sz="1100" dirty="0" smtClean="0"/>
                        <a:t>비밀번호 재입력</a:t>
                      </a:r>
                      <a:r>
                        <a:rPr lang="en-US" altLang="ko-KR" sz="1100" dirty="0" smtClean="0"/>
                        <a:t>:Yes 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 </a:t>
                      </a:r>
                      <a:r>
                        <a:rPr lang="ko-KR" altLang="en-US" sz="1100" dirty="0" smtClean="0">
                          <a:effectLst/>
                        </a:rPr>
                        <a:t>로그인 페이지로 이동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816570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070194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455299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103545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53747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44936" marR="44936" marT="22468" marB="22468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2059060"/>
                  </a:ext>
                </a:extLst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Check list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2237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551830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이메일 인증 성공 창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UI-A-1113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회원가입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로그인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38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24705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이메일 인증 실패 창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UI-A-1114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회원가입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로그인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3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1422</TotalTime>
  <Words>2784</Words>
  <Application>Microsoft Office PowerPoint</Application>
  <PresentationFormat>와이드스크린</PresentationFormat>
  <Paragraphs>887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8" baseType="lpstr">
      <vt:lpstr>맑은 고딕</vt:lpstr>
      <vt:lpstr>Arial</vt:lpstr>
      <vt:lpstr>Office 테마</vt:lpstr>
      <vt:lpstr>화면 정의서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정의서</dc:title>
  <dc:creator>multicampus</dc:creator>
  <cp:lastModifiedBy>multicampus</cp:lastModifiedBy>
  <cp:revision>86</cp:revision>
  <dcterms:created xsi:type="dcterms:W3CDTF">2020-12-22T01:47:24Z</dcterms:created>
  <dcterms:modified xsi:type="dcterms:W3CDTF">2021-03-18T02:44:10Z</dcterms:modified>
</cp:coreProperties>
</file>